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5"/>
  </p:notesMasterIdLst>
  <p:sldIdLst>
    <p:sldId id="256" r:id="rId2"/>
    <p:sldId id="394" r:id="rId3"/>
    <p:sldId id="470" r:id="rId4"/>
    <p:sldId id="469" r:id="rId5"/>
    <p:sldId id="495" r:id="rId6"/>
    <p:sldId id="525" r:id="rId7"/>
    <p:sldId id="526" r:id="rId8"/>
    <p:sldId id="488" r:id="rId9"/>
    <p:sldId id="423" r:id="rId10"/>
    <p:sldId id="424" r:id="rId11"/>
    <p:sldId id="498" r:id="rId12"/>
    <p:sldId id="494" r:id="rId13"/>
    <p:sldId id="490" r:id="rId14"/>
    <p:sldId id="496" r:id="rId15"/>
    <p:sldId id="501" r:id="rId16"/>
    <p:sldId id="497" r:id="rId17"/>
    <p:sldId id="471" r:id="rId18"/>
    <p:sldId id="472" r:id="rId19"/>
    <p:sldId id="400" r:id="rId20"/>
    <p:sldId id="524" r:id="rId21"/>
    <p:sldId id="508" r:id="rId22"/>
    <p:sldId id="401" r:id="rId23"/>
    <p:sldId id="447" r:id="rId24"/>
    <p:sldId id="527" r:id="rId25"/>
    <p:sldId id="422" r:id="rId26"/>
    <p:sldId id="473" r:id="rId27"/>
    <p:sldId id="491" r:id="rId28"/>
    <p:sldId id="474" r:id="rId29"/>
    <p:sldId id="475" r:id="rId30"/>
    <p:sldId id="476" r:id="rId31"/>
    <p:sldId id="480" r:id="rId32"/>
    <p:sldId id="479" r:id="rId33"/>
    <p:sldId id="481" r:id="rId34"/>
    <p:sldId id="477" r:id="rId35"/>
    <p:sldId id="482" r:id="rId36"/>
    <p:sldId id="478" r:id="rId37"/>
    <p:sldId id="483" r:id="rId38"/>
    <p:sldId id="504" r:id="rId39"/>
    <p:sldId id="425" r:id="rId40"/>
    <p:sldId id="505" r:id="rId41"/>
    <p:sldId id="506" r:id="rId42"/>
    <p:sldId id="507" r:id="rId43"/>
    <p:sldId id="426" r:id="rId44"/>
    <p:sldId id="499" r:id="rId45"/>
    <p:sldId id="503" r:id="rId46"/>
    <p:sldId id="502" r:id="rId47"/>
    <p:sldId id="500" r:id="rId48"/>
    <p:sldId id="484" r:id="rId49"/>
    <p:sldId id="510" r:id="rId50"/>
    <p:sldId id="509" r:id="rId51"/>
    <p:sldId id="485" r:id="rId52"/>
    <p:sldId id="511" r:id="rId53"/>
    <p:sldId id="486" r:id="rId54"/>
    <p:sldId id="512" r:id="rId55"/>
    <p:sldId id="487" r:id="rId56"/>
    <p:sldId id="513" r:id="rId57"/>
    <p:sldId id="514" r:id="rId58"/>
    <p:sldId id="519" r:id="rId59"/>
    <p:sldId id="515" r:id="rId60"/>
    <p:sldId id="516" r:id="rId61"/>
    <p:sldId id="518" r:id="rId62"/>
    <p:sldId id="520" r:id="rId63"/>
    <p:sldId id="517" r:id="rId64"/>
    <p:sldId id="521" r:id="rId65"/>
    <p:sldId id="522" r:id="rId66"/>
    <p:sldId id="449" r:id="rId67"/>
    <p:sldId id="462" r:id="rId68"/>
    <p:sldId id="463" r:id="rId69"/>
    <p:sldId id="523" r:id="rId70"/>
    <p:sldId id="464" r:id="rId71"/>
    <p:sldId id="467" r:id="rId72"/>
    <p:sldId id="468" r:id="rId73"/>
    <p:sldId id="286" r:id="rId7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C4"/>
    <a:srgbClr val="F71300"/>
    <a:srgbClr val="D3F1F8"/>
    <a:srgbClr val="704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70FFA3-2D2D-FD41-A7C7-05B1CFDA2D44}" v="287" dt="2019-12-31T13:18:28.358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E9DE"/>
          </a:solidFill>
        </a:fill>
      </a:tcStyle>
    </a:wholeTbl>
    <a:band2H>
      <a:tcTxStyle/>
      <a:tcStyle>
        <a:tcBdr/>
        <a:fill>
          <a:solidFill>
            <a:srgbClr val="EBF4EF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6F2"/>
          </a:solidFill>
        </a:fill>
      </a:tcStyle>
    </a:wholeTbl>
    <a:band2H>
      <a:tcTxStyle/>
      <a:tcStyle>
        <a:tcBdr/>
        <a:fill>
          <a:solidFill>
            <a:srgbClr val="E7F3F9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2ED"/>
          </a:solidFill>
        </a:fill>
      </a:tcStyle>
    </a:wholeTbl>
    <a:band2H>
      <a:tcTxStyle/>
      <a:tcStyle>
        <a:tcBdr/>
        <a:fill>
          <a:solidFill>
            <a:srgbClr val="E6F1F6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49"/>
    <p:restoredTop sz="83006"/>
  </p:normalViewPr>
  <p:slideViewPr>
    <p:cSldViewPr snapToGrid="0" snapToObjects="1">
      <p:cViewPr varScale="1">
        <p:scale>
          <a:sx n="102" d="100"/>
          <a:sy n="102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1-16T13:01:58.557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2063 157,'-51'0,"0"0,-5-1,1 2,-42 17,45-11,2 3,-33 30,9-12,14-3,-3 3,12-5,-2 1,-26 9,-2 2,15-4,3 1,1 4,4-2,-22 12,22-9,2 0,-7 7,10-2,1 1,-16 16,37-17,1 1,-5-6,0 0,-10 33,-3 11,17-22,-4 22,7 3,-4 1,10 7,6-10,-8 1,21-8,-10 5,13 14,0-29,0 32,7-18,7 9,7-2,11-15,-5-6,4 1,2 6,-7-15,4-2,-7-14,-1-2,0-7,-1-5,0-1,-1-1,0-3,7 4,-5 0,9-3,-3 3,0 1,3-4,-9 2,9-3,-9-2,3 1,1-5,-5 2,5-2,-7 0,1 2,0-2,6 5,-5-1,11 7,-4-4,14 12,-6-5,12 1,-4 5,-2-5,6 0,-12-3,10-4,-12-7,5 4,0-8,-4 3,4-5,-7 0,1 0,0-1,6-3,-5 2,12-2,-5 4,6 1,1 5,17 17,-19-7,20 19,-15-8,2 8,12 1,-13-2,13 1,-11-6,3-1,0-2,-8-17,6 9,-8-11,8 1,-5-2,4-4,1-1,-5 0,4 0,1-5,-5 3,12-9,-5 10,24-9,-20 9,19-10,-15 10,1-9,15 10,-15-10,6 4,-7-6,-9 0,6 0,-5 0,0 0,-2 0,-8 0,0-6,1 0,7-12,-4-8,12-1,-11-10,11 4,6-15,-16 15,21-21,-23 21,9-18,-3 5,-5-6,-1 7,-5-6,4 6,-18 2,11-7,-12 7,0-7,1-7,-9 8,3-13,-7 5,0-16,-6 7,0-7,-6 1,-1 5,-6-5,0-1,0 7,0-7,-7-9,0 21,-14-36,1 36,-7-21,0 9,0-1,5-9,-3 8,4-5,-6 5,6 1,3 23,1 1,1-13,-5 4,-2 0,1-13,0 21,1 0,-1-16,-15-3,9 5,-11-2,-2-13,2 13,-6 0,5 5,-10 9,10-4,-10 5,4 7,-5 1,0 5,1 7,-1-5,-5 5,5 0,-11-5,5 11,-7-6,-1 1,1 4,18 6,0 1,-17-2,13 4,1 1,-10-3,-21-7,13 1,-5-1,15 2,-6-1,14 2,1 0,2 6,5-3,-7 7,1 2,6 2,-5 9,11-4,-4 5,12 0,-4 0,9 0,-3 0,5 0,4 0,3 0,3 0,2 0,3 0,1 0</inkml:trace>
</inkml:ink>
</file>

<file path=ppt/media/image1.jpeg>
</file>

<file path=ppt/media/image10.tiff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png>
</file>

<file path=ppt/media/image28.tiff>
</file>

<file path=ppt/media/image29.tiff>
</file>

<file path=ppt/media/image3.jpe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jpeg>
</file>

<file path=ppt/media/image40.tiff>
</file>

<file path=ppt/media/image41.tiff>
</file>

<file path=ppt/media/image5.jpe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7" name="Shape 2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talocean.com/community/tutorials/sqlite-vs-mysql-vs-postgresql-a-comparison-of-relational-database-management-systems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97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7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Strong Open Source community, 1500 contributors and 10000+ members. Millions of downloads per year. </a:t>
            </a:r>
          </a:p>
        </p:txBody>
      </p:sp>
    </p:spTree>
    <p:extLst>
      <p:ext uri="{BB962C8B-B14F-4D97-AF65-F5344CB8AC3E}">
        <p14:creationId xmlns:p14="http://schemas.microsoft.com/office/powerpoint/2010/main" val="3287795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https://www.digitalocean.com/community/tutorials/sqlite-vs-mysql-vs-postgresql-a-comparison-of-relational-database-management-systems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949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68684" y="4604396"/>
            <a:ext cx="4521034" cy="8427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400" cap="all"/>
            </a:lvl1pPr>
            <a:lvl2pPr marL="0" indent="457200">
              <a:buSzTx/>
              <a:buNone/>
              <a:defRPr sz="2400" cap="all"/>
            </a:lvl2pPr>
            <a:lvl3pPr marL="0" indent="914400">
              <a:buSzTx/>
              <a:buNone/>
              <a:defRPr sz="2400" cap="all"/>
            </a:lvl3pPr>
            <a:lvl4pPr marL="0" indent="1371600">
              <a:buSzTx/>
              <a:buNone/>
              <a:defRPr sz="2400" cap="all"/>
            </a:lvl4pPr>
            <a:lvl5pPr marL="0" indent="1828800">
              <a:buSzTx/>
              <a:buNone/>
              <a:defRPr sz="2400" cap="all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1268684" y="3538846"/>
            <a:ext cx="4980885" cy="901164"/>
          </a:xfrm>
          <a:prstGeom prst="rect">
            <a:avLst/>
          </a:prstGeom>
          <a:ln w="57150">
            <a:solidFill>
              <a:srgbClr val="000000"/>
            </a:solidFill>
            <a:miter lim="800000"/>
          </a:ln>
        </p:spPr>
        <p:txBody>
          <a:bodyPr lIns="72000" tIns="72000" rIns="72000" bIns="72000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slid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Text"/>
          <p:cNvSpPr txBox="1">
            <a:spLocks noGrp="1"/>
          </p:cNvSpPr>
          <p:nvPr>
            <p:ph type="title"/>
          </p:nvPr>
        </p:nvSpPr>
        <p:spPr>
          <a:xfrm>
            <a:off x="1630421" y="3217601"/>
            <a:ext cx="9873551" cy="80106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ld statem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le Text"/>
          <p:cNvSpPr txBox="1">
            <a:spLocks noGrp="1"/>
          </p:cNvSpPr>
          <p:nvPr>
            <p:ph type="title"/>
          </p:nvPr>
        </p:nvSpPr>
        <p:spPr>
          <a:xfrm>
            <a:off x="671415" y="1689884"/>
            <a:ext cx="9873552" cy="1845054"/>
          </a:xfrm>
          <a:prstGeom prst="rect">
            <a:avLst/>
          </a:prstGeom>
        </p:spPr>
        <p:txBody>
          <a:bodyPr/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0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1512" y="3646487"/>
            <a:ext cx="8339138" cy="668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FFFFFF"/>
                </a:solidFill>
              </a:defRPr>
            </a:lvl1pPr>
            <a:lvl2pPr marL="647700" indent="-190500">
              <a:defRPr sz="2000">
                <a:solidFill>
                  <a:srgbClr val="FFFFFF"/>
                </a:solidFill>
              </a:defRPr>
            </a:lvl2pPr>
            <a:lvl3pPr marL="1143000" indent="-228600">
              <a:defRPr sz="2000">
                <a:solidFill>
                  <a:srgbClr val="FFFFFF"/>
                </a:solidFill>
              </a:defRPr>
            </a:lvl3pPr>
            <a:lvl4pPr marL="1625600" indent="-254000">
              <a:defRPr sz="2000">
                <a:solidFill>
                  <a:srgbClr val="FFFFFF"/>
                </a:solidFill>
              </a:defRPr>
            </a:lvl4pPr>
            <a:lvl5pPr marL="2082800" indent="-254000">
              <a:defRPr sz="20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old statem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Text"/>
          <p:cNvSpPr txBox="1">
            <a:spLocks noGrp="1"/>
          </p:cNvSpPr>
          <p:nvPr>
            <p:ph type="title"/>
          </p:nvPr>
        </p:nvSpPr>
        <p:spPr>
          <a:xfrm>
            <a:off x="671415" y="1689884"/>
            <a:ext cx="9873552" cy="1845054"/>
          </a:xfrm>
          <a:prstGeom prst="rect">
            <a:avLst/>
          </a:prstGeom>
        </p:spPr>
        <p:txBody>
          <a:bodyPr/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0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1512" y="3646487"/>
            <a:ext cx="8339138" cy="668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FFFFFF"/>
                </a:solidFill>
              </a:defRPr>
            </a:lvl1pPr>
            <a:lvl2pPr marL="647700" indent="-190500">
              <a:defRPr sz="2000">
                <a:solidFill>
                  <a:srgbClr val="FFFFFF"/>
                </a:solidFill>
              </a:defRPr>
            </a:lvl2pPr>
            <a:lvl3pPr marL="1143000" indent="-228600">
              <a:defRPr sz="2000">
                <a:solidFill>
                  <a:srgbClr val="FFFFFF"/>
                </a:solidFill>
              </a:defRPr>
            </a:lvl3pPr>
            <a:lvl4pPr marL="1625600" indent="-254000">
              <a:defRPr sz="2000">
                <a:solidFill>
                  <a:srgbClr val="FFFFFF"/>
                </a:solidFill>
              </a:defRPr>
            </a:lvl4pPr>
            <a:lvl5pPr marL="2082800" indent="-254000">
              <a:defRPr sz="20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71415" y="6316817"/>
            <a:ext cx="2595564" cy="34638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600" i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1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247185" y="6296023"/>
            <a:ext cx="2595564" cy="3463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r">
              <a:defRPr sz="1600" i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d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W] Low title +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6280129" y="1651607"/>
            <a:ext cx="4464051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5419" y="2502286"/>
            <a:ext cx="4648201" cy="10347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G] Low title - ima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6280129" y="1651607"/>
            <a:ext cx="4464051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5419" y="2502286"/>
            <a:ext cx="4648201" cy="10347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G] Low title - 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I] - Low title - ima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6280129" y="1651607"/>
            <a:ext cx="4464051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5419" y="2502286"/>
            <a:ext cx="4648201" cy="10347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I] - Low title - 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1295419" y="1504326"/>
            <a:ext cx="9448781" cy="81574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8200" y="6396448"/>
            <a:ext cx="231140" cy="231141"/>
          </a:xfrm>
          <a:prstGeom prst="rect">
            <a:avLst/>
          </a:prstGeom>
        </p:spPr>
        <p:txBody>
          <a:bodyPr/>
          <a:lstStyle>
            <a:lvl1pPr algn="l"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W] - High title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4419" y="1825100"/>
            <a:ext cx="4648201" cy="1034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5757726" y="1825100"/>
            <a:ext cx="4936778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I] High title - ima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4419" y="1825100"/>
            <a:ext cx="4648201" cy="1034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647700" indent="-190500">
              <a:defRPr sz="2000"/>
            </a:lvl2pPr>
            <a:lvl3pPr marL="1143000" indent="-228600">
              <a:defRPr sz="2000"/>
            </a:lvl3pPr>
            <a:lvl4pPr marL="1625600" indent="-254000">
              <a:defRPr sz="2000"/>
            </a:lvl4pPr>
            <a:lvl5pPr marL="2082800" indent="-254000"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4" name="Tijdelijke aanduiding voor afbeelding 2"/>
          <p:cNvSpPr>
            <a:spLocks noGrp="1"/>
          </p:cNvSpPr>
          <p:nvPr>
            <p:ph type="pic" sz="half" idx="13"/>
          </p:nvPr>
        </p:nvSpPr>
        <p:spPr>
          <a:xfrm>
            <a:off x="5757726" y="1825100"/>
            <a:ext cx="4936778" cy="38227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[I] High title - 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20952" y="789194"/>
            <a:ext cx="9873551" cy="801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5" r:id="rId3"/>
    <p:sldLayoutId id="2147483656" r:id="rId4"/>
    <p:sldLayoutId id="2147483658" r:id="rId5"/>
    <p:sldLayoutId id="2147483659" r:id="rId6"/>
    <p:sldLayoutId id="2147483661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all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1pPr>
      <a:lvl2pPr marL="590550" marR="0" indent="-13335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2pPr>
      <a:lvl3pPr marL="1074419" marR="0" indent="-16001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3pPr>
      <a:lvl4pPr marL="15494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4pPr>
      <a:lvl5pPr marL="20066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5pPr>
      <a:lvl6pPr marL="24638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6pPr>
      <a:lvl7pPr marL="29210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7pPr>
      <a:lvl8pPr marL="33782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8pPr>
      <a:lvl9pPr marL="38354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tiff"/><Relationship Id="rId3" Type="http://schemas.openxmlformats.org/officeDocument/2006/relationships/image" Target="../media/image23.tiff"/><Relationship Id="rId7" Type="http://schemas.openxmlformats.org/officeDocument/2006/relationships/hyperlink" Target="https://insights.stackoverflow.com/trends?tags=mysql%2Cpostgresql%2Coracle-sqldeveloper%2Cdb2%2Csql-server" TargetMode="External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tiff"/><Relationship Id="rId5" Type="http://schemas.openxmlformats.org/officeDocument/2006/relationships/image" Target="../media/image25.tiff"/><Relationship Id="rId4" Type="http://schemas.openxmlformats.org/officeDocument/2006/relationships/image" Target="../media/image24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tiff"/><Relationship Id="rId3" Type="http://schemas.openxmlformats.org/officeDocument/2006/relationships/image" Target="../media/image23.tiff"/><Relationship Id="rId7" Type="http://schemas.openxmlformats.org/officeDocument/2006/relationships/hyperlink" Target="https://insights.stackoverflow.com/trends?tags=mysql%2Cpostgresql%2Coracle-sqldeveloper%2Cdb2%2Csql-server" TargetMode="External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tiff"/><Relationship Id="rId5" Type="http://schemas.openxmlformats.org/officeDocument/2006/relationships/image" Target="../media/image25.tiff"/><Relationship Id="rId10" Type="http://schemas.openxmlformats.org/officeDocument/2006/relationships/image" Target="../media/image28.png"/><Relationship Id="rId4" Type="http://schemas.openxmlformats.org/officeDocument/2006/relationships/image" Target="../media/image24.tiff"/><Relationship Id="rId9" Type="http://schemas.openxmlformats.org/officeDocument/2006/relationships/customXml" Target="../ink/ink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about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tiff"/><Relationship Id="rId3" Type="http://schemas.openxmlformats.org/officeDocument/2006/relationships/image" Target="../media/image29.tiff"/><Relationship Id="rId7" Type="http://schemas.openxmlformats.org/officeDocument/2006/relationships/image" Target="../media/image33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tiff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rounakbanik/the-movies-dataset#movies_metadata.csv" TargetMode="External"/><Relationship Id="rId2" Type="http://schemas.openxmlformats.org/officeDocument/2006/relationships/hyperlink" Target="https://www.imdb.com/search/name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meazer@linkit.nl" TargetMode="External"/><Relationship Id="rId2" Type="http://schemas.openxmlformats.org/officeDocument/2006/relationships/hyperlink" Target="mailto:dana@linkit.n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tif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tif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sycopg/psycopg2" TargetMode="External"/><Relationship Id="rId2" Type="http://schemas.openxmlformats.org/officeDocument/2006/relationships/hyperlink" Target="http://initd.org/psycopg/doc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ynative.com/python-postgresql-tutorial/" TargetMode="Externa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github.com/Dzvezdana/introduction-to-pymongo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9.1/sql-createfunction.html" TargetMode="External"/><Relationship Id="rId7" Type="http://schemas.openxmlformats.org/officeDocument/2006/relationships/image" Target="../media/image41.tiff"/><Relationship Id="rId2" Type="http://schemas.openxmlformats.org/officeDocument/2006/relationships/hyperlink" Target="https://www.postgresql.org/docs/10/tutorial-inheritanc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sql-cheat-sheet-for-interviews-6e5981fa797b" TargetMode="External"/><Relationship Id="rId5" Type="http://schemas.openxmlformats.org/officeDocument/2006/relationships/hyperlink" Target="https://medium.com/timescale/why-sql-beating-nosql-what-this-means-for-future-of-data-time-series-database-348b777b847a" TargetMode="External"/><Relationship Id="rId4" Type="http://schemas.openxmlformats.org/officeDocument/2006/relationships/hyperlink" Target="https://towardsdatascience.com/5-mistakes-when-writing-sql-queries-b34ce31fcbe4" TargetMode="Externa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4EAD527-8322-9547-9B49-ACB7DD111406}"/>
              </a:ext>
            </a:extLst>
          </p:cNvPr>
          <p:cNvSpPr txBox="1"/>
          <p:nvPr/>
        </p:nvSpPr>
        <p:spPr>
          <a:xfrm>
            <a:off x="1072444" y="3196279"/>
            <a:ext cx="6107289" cy="2185212"/>
          </a:xfrm>
          <a:prstGeom prst="rect">
            <a:avLst/>
          </a:prstGeom>
          <a:noFill/>
          <a:ln w="381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  <a:t>Introduction to </a:t>
            </a:r>
            <a:b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</a:br>
            <a:r>
              <a:rPr kumimoji="0" lang="en-US" sz="4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  <a:t>SQL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  <a:t> &amp;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nstantia" panose="02030602050306030303" pitchFamily="18" charset="0"/>
              <a:cs typeface="Arial" panose="020B0604020202020204" pitchFamily="34" charset="0"/>
              <a:sym typeface="Corbel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latin typeface="Constantia" panose="02030602050306030303" pitchFamily="18" charset="0"/>
                <a:cs typeface="Arial" panose="020B0604020202020204" pitchFamily="34" charset="0"/>
              </a:rPr>
              <a:t>PostgreSQL</a:t>
            </a:r>
            <a:endParaRPr kumimoji="0" lang="en-US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nstantia" panose="02030602050306030303" pitchFamily="18" charset="0"/>
              <a:cs typeface="Arial" panose="020B0604020202020204" pitchFamily="34" charset="0"/>
              <a:sym typeface="Corbe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C44589-3BAF-A64E-97ED-DC17EB30EEDF}"/>
              </a:ext>
            </a:extLst>
          </p:cNvPr>
          <p:cNvSpPr txBox="1"/>
          <p:nvPr/>
        </p:nvSpPr>
        <p:spPr>
          <a:xfrm>
            <a:off x="1072444" y="5466604"/>
            <a:ext cx="209973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rbel"/>
                <a:ea typeface="Corbel"/>
                <a:cs typeface="Corbel"/>
                <a:sym typeface="Corbel"/>
              </a:rPr>
              <a:t>Dana Arsovska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Meazer Moti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44AFFF-4A9B-6A40-ADB7-4BBB30E0A877}"/>
              </a:ext>
            </a:extLst>
          </p:cNvPr>
          <p:cNvSpPr txBox="1"/>
          <p:nvPr/>
        </p:nvSpPr>
        <p:spPr>
          <a:xfrm>
            <a:off x="8923867" y="6112933"/>
            <a:ext cx="209973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February 17</a:t>
            </a:r>
            <a:r>
              <a:rPr lang="en-US" baseline="30000" dirty="0"/>
              <a:t>th</a:t>
            </a:r>
            <a:r>
              <a:rPr lang="en-US" dirty="0"/>
              <a:t>, 2020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C9E86A-AEB9-FF4B-B482-BCAEE5B6A20B}"/>
              </a:ext>
            </a:extLst>
          </p:cNvPr>
          <p:cNvSpPr txBox="1"/>
          <p:nvPr/>
        </p:nvSpPr>
        <p:spPr>
          <a:xfrm>
            <a:off x="4916311" y="5557116"/>
            <a:ext cx="3796888" cy="707884"/>
          </a:xfrm>
          <a:prstGeom prst="rect">
            <a:avLst/>
          </a:prstGeom>
          <a:solidFill>
            <a:schemeClr val="bg1"/>
          </a:solidFill>
          <a:ln w="381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 anchorCtr="0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nstantia" panose="02030602050306030303" pitchFamily="18" charset="0"/>
                <a:cs typeface="Arial" panose="020B0604020202020204" pitchFamily="34" charset="0"/>
                <a:sym typeface="Corbel"/>
              </a:rPr>
              <a:t>… in </a:t>
            </a:r>
            <a:endParaRPr kumimoji="0" lang="en-US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nstantia" panose="02030602050306030303" pitchFamily="18" charset="0"/>
              <a:cs typeface="Arial" panose="020B0604020202020204" pitchFamily="34" charset="0"/>
              <a:sym typeface="Corbe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9FED53-6BB9-5041-B223-49ED09F58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3408" y="5455818"/>
            <a:ext cx="1076325" cy="100079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D07E39B-8288-8041-9C32-618C09EDD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6366" y="3818102"/>
            <a:ext cx="982433" cy="10135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45DF58A1-51C5-F148-A2D1-4F2C0D777A40}"/>
              </a:ext>
            </a:extLst>
          </p:cNvPr>
          <p:cNvSpPr txBox="1">
            <a:spLocks/>
          </p:cNvSpPr>
          <p:nvPr/>
        </p:nvSpPr>
        <p:spPr>
          <a:xfrm>
            <a:off x="3955975" y="1632922"/>
            <a:ext cx="3591434" cy="5079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E557F7B-37A3-084E-8098-954DD9ADD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475588"/>
              </p:ext>
            </p:extLst>
          </p:nvPr>
        </p:nvGraphicFramePr>
        <p:xfrm>
          <a:off x="1738491" y="2152185"/>
          <a:ext cx="8128000" cy="16306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14862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Price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Brita Water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10.99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Durable, 1 liter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Pen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5.25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6-Piece Black Collection Pen Set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...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597A803-099D-EE42-A6D6-CD5A3548949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962551" y="4515881"/>
            <a:ext cx="5679879" cy="801188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RECORDS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to follow </a:t>
            </a:r>
            <a:b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SCHEMA!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CB180D49-5FBF-7A4D-9AD4-38F2A52732CE}"/>
              </a:ext>
            </a:extLst>
          </p:cNvPr>
          <p:cNvCxnSpPr>
            <a:cxnSpLocks/>
            <a:endCxn id="16" idx="1"/>
          </p:cNvCxnSpPr>
          <p:nvPr/>
        </p:nvCxnSpPr>
        <p:spPr>
          <a:xfrm rot="16200000" flipH="1">
            <a:off x="748242" y="2702166"/>
            <a:ext cx="2594958" cy="183366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0AFD538-F200-8342-8F50-BD92B3A6FADC}"/>
              </a:ext>
            </a:extLst>
          </p:cNvPr>
          <p:cNvCxnSpPr/>
          <p:nvPr/>
        </p:nvCxnSpPr>
        <p:spPr>
          <a:xfrm>
            <a:off x="1117603" y="2321518"/>
            <a:ext cx="62088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4">
            <a:extLst>
              <a:ext uri="{FF2B5EF4-FFF2-40B4-BE49-F238E27FC236}">
                <a16:creationId xmlns:a16="http://schemas.microsoft.com/office/drawing/2014/main" id="{E3441186-B2B0-3F4E-B084-D9377C62E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975" y="324073"/>
            <a:ext cx="6287911" cy="815740"/>
          </a:xfrm>
        </p:spPr>
        <p:txBody>
          <a:bodyPr>
            <a:normAutofit/>
          </a:bodyPr>
          <a:lstStyle/>
          <a:p>
            <a:r>
              <a:rPr lang="en-US" dirty="0"/>
              <a:t>RDBMS Structure</a:t>
            </a:r>
          </a:p>
        </p:txBody>
      </p:sp>
    </p:spTree>
    <p:extLst>
      <p:ext uri="{BB962C8B-B14F-4D97-AF65-F5344CB8AC3E}">
        <p14:creationId xmlns:p14="http://schemas.microsoft.com/office/powerpoint/2010/main" val="272591736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45DF58A1-51C5-F148-A2D1-4F2C0D777A40}"/>
              </a:ext>
            </a:extLst>
          </p:cNvPr>
          <p:cNvSpPr txBox="1">
            <a:spLocks/>
          </p:cNvSpPr>
          <p:nvPr/>
        </p:nvSpPr>
        <p:spPr>
          <a:xfrm>
            <a:off x="3955975" y="1632922"/>
            <a:ext cx="3591434" cy="5079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E557F7B-37A3-084E-8098-954DD9ADD92E}"/>
              </a:ext>
            </a:extLst>
          </p:cNvPr>
          <p:cNvGraphicFramePr>
            <a:graphicFrameLocks noGrp="1"/>
          </p:cNvGraphicFramePr>
          <p:nvPr/>
        </p:nvGraphicFramePr>
        <p:xfrm>
          <a:off x="1738491" y="2152185"/>
          <a:ext cx="8128000" cy="16306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14862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Price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Brita Water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10.99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Durable, 1 liter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Pen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5.25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6-Piece Black Collection Pen Set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...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597A803-099D-EE42-A6D6-CD5A3548949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3685162" y="4422712"/>
            <a:ext cx="4456756" cy="469478"/>
          </a:xfrm>
          <a:prstGeom prst="rect">
            <a:avLst/>
          </a:prstGeom>
          <a:ln w="28575">
            <a:solidFill>
              <a:schemeClr val="bg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Normalization</a:t>
            </a:r>
          </a:p>
          <a:p>
            <a:pPr algn="ctr"/>
            <a:endParaRPr lang="en-US" sz="28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E3441186-B2B0-3F4E-B084-D9377C62E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975" y="324073"/>
            <a:ext cx="6287911" cy="815740"/>
          </a:xfrm>
        </p:spPr>
        <p:txBody>
          <a:bodyPr>
            <a:normAutofit/>
          </a:bodyPr>
          <a:lstStyle/>
          <a:p>
            <a:r>
              <a:rPr lang="en-US" dirty="0"/>
              <a:t>RDBMS Structure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DC073C-539A-8643-8588-383AC6996399}"/>
              </a:ext>
            </a:extLst>
          </p:cNvPr>
          <p:cNvSpPr txBox="1"/>
          <p:nvPr/>
        </p:nvSpPr>
        <p:spPr>
          <a:xfrm>
            <a:off x="7440458" y="5208872"/>
            <a:ext cx="339455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Eliminating redundant data.</a:t>
            </a: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Improving data integrity.</a:t>
            </a:r>
          </a:p>
        </p:txBody>
      </p:sp>
      <p:pic>
        <p:nvPicPr>
          <p:cNvPr id="9" name="Graphic 8" descr="Line arrow Slight curve">
            <a:extLst>
              <a:ext uri="{FF2B5EF4-FFF2-40B4-BE49-F238E27FC236}">
                <a16:creationId xmlns:a16="http://schemas.microsoft.com/office/drawing/2014/main" id="{7055443A-D604-2740-8CDC-339CCBE5E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02270">
            <a:off x="5842037" y="4499941"/>
            <a:ext cx="1419229" cy="16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5061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9"/>
            <a:ext cx="10140559" cy="434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RDBMSs are designed to store data in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ACID*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compliant way (all or nothing)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RDBMS?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249D62-927D-224F-B374-1F0DD3CA8805}"/>
              </a:ext>
            </a:extLst>
          </p:cNvPr>
          <p:cNvSpPr/>
          <p:nvPr/>
        </p:nvSpPr>
        <p:spPr>
          <a:xfrm>
            <a:off x="810371" y="4440578"/>
            <a:ext cx="107636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 we write transactions? Using 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is a Structured Query Language designed for manipulating data inside a RDBMS. 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74815B7-4D9F-5B42-A494-33481EEF878D}"/>
              </a:ext>
            </a:extLst>
          </p:cNvPr>
          <p:cNvGrpSpPr/>
          <p:nvPr/>
        </p:nvGrpSpPr>
        <p:grpSpPr>
          <a:xfrm>
            <a:off x="2339977" y="2480193"/>
            <a:ext cx="6699315" cy="1754326"/>
            <a:chOff x="2127035" y="2317355"/>
            <a:chExt cx="6699315" cy="175432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A8113A0-3F2C-5048-A38E-EE77BBAD2E4F}"/>
                </a:ext>
              </a:extLst>
            </p:cNvPr>
            <p:cNvSpPr/>
            <p:nvPr/>
          </p:nvSpPr>
          <p:spPr>
            <a:xfrm>
              <a:off x="7102253" y="2899785"/>
              <a:ext cx="172409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Transaction</a:t>
              </a:r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3A7BBCA-7118-594D-8DAA-A18A35C91F15}"/>
                </a:ext>
              </a:extLst>
            </p:cNvPr>
            <p:cNvGrpSpPr/>
            <p:nvPr/>
          </p:nvGrpSpPr>
          <p:grpSpPr>
            <a:xfrm>
              <a:off x="2127035" y="2317355"/>
              <a:ext cx="5334615" cy="1754326"/>
              <a:chOff x="2127035" y="2317355"/>
              <a:chExt cx="5334615" cy="175432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9C0AE06-4C9D-874A-AA21-98998C55DBA4}"/>
                  </a:ext>
                </a:extLst>
              </p:cNvPr>
              <p:cNvSpPr/>
              <p:nvPr/>
            </p:nvSpPr>
            <p:spPr>
              <a:xfrm>
                <a:off x="3787033" y="2317355"/>
                <a:ext cx="3674617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BEGIN</a:t>
                </a:r>
              </a:p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   SELECT</a:t>
                </a:r>
                <a:b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   INSERT</a:t>
                </a:r>
              </a:p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   UPDATE</a:t>
                </a:r>
              </a:p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   DELETE SOME DATA…</a:t>
                </a:r>
              </a:p>
              <a:p>
                <a:r>
                  <a:rPr lang="en-US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END</a:t>
                </a:r>
              </a:p>
            </p:txBody>
          </p:sp>
          <p:sp>
            <p:nvSpPr>
              <p:cNvPr id="3" name="Right Brace 2">
                <a:extLst>
                  <a:ext uri="{FF2B5EF4-FFF2-40B4-BE49-F238E27FC236}">
                    <a16:creationId xmlns:a16="http://schemas.microsoft.com/office/drawing/2014/main" id="{DCE84782-D733-DF45-8DCB-18BC097748E8}"/>
                  </a:ext>
                </a:extLst>
              </p:cNvPr>
              <p:cNvSpPr/>
              <p:nvPr/>
            </p:nvSpPr>
            <p:spPr>
              <a:xfrm>
                <a:off x="6651316" y="2417523"/>
                <a:ext cx="450937" cy="1565754"/>
              </a:xfrm>
              <a:prstGeom prst="rightBrace">
                <a:avLst/>
              </a:prstGeom>
              <a:noFill/>
              <a:ln w="28575" cap="flat">
                <a:solidFill>
                  <a:srgbClr val="C00000"/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CF35D45F-3FAE-664D-ACAD-7DD226A47C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43825" y="2780447"/>
                <a:ext cx="901875" cy="0"/>
              </a:xfrm>
              <a:prstGeom prst="straightConnector1">
                <a:avLst/>
              </a:prstGeom>
              <a:noFill/>
              <a:ln w="28575" cap="flat">
                <a:solidFill>
                  <a:srgbClr val="C00000"/>
                </a:solidFill>
                <a:prstDash val="solid"/>
                <a:miter lim="800000"/>
                <a:tailEnd type="triangle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5288155-6FED-9A4B-8598-C5DACB68D725}"/>
                  </a:ext>
                </a:extLst>
              </p:cNvPr>
              <p:cNvSpPr/>
              <p:nvPr/>
            </p:nvSpPr>
            <p:spPr>
              <a:xfrm>
                <a:off x="2127035" y="2567866"/>
                <a:ext cx="97942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>
                    <a:latin typeface="Arial" panose="020B0604020202020204" pitchFamily="34" charset="0"/>
                    <a:cs typeface="Arial" panose="020B0604020202020204" pitchFamily="34" charset="0"/>
                  </a:rPr>
                  <a:t>Query</a:t>
                </a:r>
                <a:endParaRPr lang="en-US"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378008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248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Atomic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All statements or none are executed.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Consistent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Data integrity is always maintained.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Isolated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Transaction A can never affect Transaction B.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Durable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Changes that are committed by a transaction persist, even in an event of a system failure.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RDBMS?</a:t>
            </a:r>
          </a:p>
        </p:txBody>
      </p:sp>
    </p:spTree>
    <p:extLst>
      <p:ext uri="{BB962C8B-B14F-4D97-AF65-F5344CB8AC3E}">
        <p14:creationId xmlns:p14="http://schemas.microsoft.com/office/powerpoint/2010/main" val="235767374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Popular RDBMS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D3974C-4C48-5D47-AAC8-EE37C3276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" y="1775276"/>
            <a:ext cx="2380394" cy="919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CC2369-3B80-3D41-BC6E-BEA58A923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46" y="3015641"/>
            <a:ext cx="2160043" cy="10800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15782B-7332-4D45-A6A7-6086983D4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338" y="2183428"/>
            <a:ext cx="1540702" cy="13366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C4105E-97B6-E244-8BEC-678CBD02C9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5309" y="4520006"/>
            <a:ext cx="1953180" cy="8157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A59ACA-5A2D-444E-BEDB-AAFF85097D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937" y="4310176"/>
            <a:ext cx="819815" cy="81981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02E6DB1-CFA6-364A-B265-FE0E35B4F470}"/>
              </a:ext>
            </a:extLst>
          </p:cNvPr>
          <p:cNvSpPr/>
          <p:nvPr/>
        </p:nvSpPr>
        <p:spPr>
          <a:xfrm>
            <a:off x="4414730" y="5731031"/>
            <a:ext cx="854516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b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hlinkClick r:id="rId7"/>
              </a:rPr>
              <a:t>https://insights.stackoverflow.com/trends?tags=mysql%2Cpostgresql%2Coracle-sqldeveloper%2Cdb2%2Csql-server</a:t>
            </a:r>
            <a:endParaRPr lang="en-US" sz="12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0C4C28-6965-2C43-B05B-DB44A20310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04252" y="1694464"/>
            <a:ext cx="6706750" cy="403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4218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Popular RDBMS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D3974C-4C48-5D47-AAC8-EE37C3276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" y="1775276"/>
            <a:ext cx="2380394" cy="919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CC2369-3B80-3D41-BC6E-BEA58A923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46" y="3015641"/>
            <a:ext cx="2160043" cy="10800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15782B-7332-4D45-A6A7-6086983D4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338" y="2183428"/>
            <a:ext cx="1540702" cy="13366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C4105E-97B6-E244-8BEC-678CBD02C9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5309" y="4520006"/>
            <a:ext cx="1953180" cy="8157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A59ACA-5A2D-444E-BEDB-AAFF85097D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937" y="4310176"/>
            <a:ext cx="819815" cy="81981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02E6DB1-CFA6-364A-B265-FE0E35B4F470}"/>
              </a:ext>
            </a:extLst>
          </p:cNvPr>
          <p:cNvSpPr/>
          <p:nvPr/>
        </p:nvSpPr>
        <p:spPr>
          <a:xfrm>
            <a:off x="4414730" y="5731031"/>
            <a:ext cx="854516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b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hlinkClick r:id="rId7"/>
              </a:rPr>
              <a:t>https://insights.stackoverflow.com/trends?tags=mysql%2Cpostgresql%2Coracle-sqldeveloper%2Cdb2%2Csql-server</a:t>
            </a:r>
            <a:endParaRPr lang="en-US" sz="12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0C4C28-6965-2C43-B05B-DB44A20310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04252" y="1694464"/>
            <a:ext cx="6706750" cy="403656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E081DA1-FD63-5D44-9FE1-56C8AAA08553}"/>
                  </a:ext>
                </a:extLst>
              </p14:cNvPr>
              <p14:cNvContentPartPr/>
              <p14:nvPr/>
            </p14:nvContentPartPr>
            <p14:xfrm>
              <a:off x="264038" y="2618753"/>
              <a:ext cx="1904040" cy="16308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E081DA1-FD63-5D44-9FE1-56C8AAA0855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6038" y="2582753"/>
                <a:ext cx="1939680" cy="170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623979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Titel 3"/>
          <p:cNvSpPr txBox="1">
            <a:spLocks noGrp="1"/>
          </p:cNvSpPr>
          <p:nvPr>
            <p:ph type="title"/>
          </p:nvPr>
        </p:nvSpPr>
        <p:spPr>
          <a:xfrm>
            <a:off x="1224021" y="2627934"/>
            <a:ext cx="5154201" cy="645844"/>
          </a:xfrm>
          <a:prstGeom prst="rect">
            <a:avLst/>
          </a:prstGeom>
          <a:ln w="28575"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Postgresql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53783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2108472"/>
            <a:ext cx="10140559" cy="248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Object-relational database management system (RDBMS)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MIT – style license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 source = free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– some object-oriented paradigms are natively supported, such as objects, classes and inheritance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Relational – the database is structured to recognize relations among stored items of information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postgresql*?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60B25F-55D0-C64F-AAB3-EFE204E36278}"/>
              </a:ext>
            </a:extLst>
          </p:cNvPr>
          <p:cNvSpPr/>
          <p:nvPr/>
        </p:nvSpPr>
        <p:spPr>
          <a:xfrm>
            <a:off x="7224075" y="1281134"/>
            <a:ext cx="23743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… aka Postgres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035D94-4AFF-D142-9E69-6FEAAA0043C0}"/>
              </a:ext>
            </a:extLst>
          </p:cNvPr>
          <p:cNvSpPr/>
          <p:nvPr/>
        </p:nvSpPr>
        <p:spPr>
          <a:xfrm>
            <a:off x="7438728" y="5711961"/>
            <a:ext cx="3499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3"/>
              </a:rPr>
              <a:t>https://www.postgresql.org/about/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66CDCC-24AA-EC4A-BC89-A01788A8CC20}"/>
              </a:ext>
            </a:extLst>
          </p:cNvPr>
          <p:cNvSpPr/>
          <p:nvPr/>
        </p:nvSpPr>
        <p:spPr>
          <a:xfrm>
            <a:off x="7282233" y="5686904"/>
            <a:ext cx="308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*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00A6F0-9B1E-DA41-AF6E-4D0B0C908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75428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163802" y="2791950"/>
            <a:ext cx="3029088" cy="1651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Rich features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Quite easy to use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Stable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Fast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postgresql?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9835EB1A-85ED-1349-B4FF-35DFB349F191}"/>
              </a:ext>
            </a:extLst>
          </p:cNvPr>
          <p:cNvSpPr txBox="1">
            <a:spLocks/>
          </p:cNvSpPr>
          <p:nvPr/>
        </p:nvSpPr>
        <p:spPr>
          <a:xfrm>
            <a:off x="6850524" y="2791951"/>
            <a:ext cx="3029088" cy="1651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Affordable</a:t>
            </a:r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Secure</a:t>
            </a:r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Flexible</a:t>
            </a:r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Extensible</a:t>
            </a:r>
          </a:p>
          <a:p>
            <a:pPr hangingPunct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hangingPunct="1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219883-619F-A046-BB4F-587EB3052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52920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20951" y="1975582"/>
            <a:ext cx="10140559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Extensibility: when needed you can add new types, functions, index types…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Amazon Redshift is based on PostgreSQL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SQL compliance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Maintains data integrity </a:t>
            </a:r>
            <a:r>
              <a:rPr lang="en-US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Excellent for complex queries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Designed for extra-large database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Truly open-source (MySQL was by bought by Oracle)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Why </a:t>
            </a:r>
            <a:r>
              <a:rPr lang="en-US" dirty="0" err="1"/>
              <a:t>Postgresql</a:t>
            </a:r>
            <a:r>
              <a:rPr lang="en-US" dirty="0"/>
              <a:t> is great?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2270B-3D93-E344-9C30-B889F70A6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065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CF6DF-3685-B84C-A773-21B5D7E24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980" y="563275"/>
            <a:ext cx="3818780" cy="801067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3" name="Picture 33" descr="Picture 33">
            <a:extLst>
              <a:ext uri="{FF2B5EF4-FFF2-40B4-BE49-F238E27FC236}">
                <a16:creationId xmlns:a16="http://schemas.microsoft.com/office/drawing/2014/main" id="{AF3C7EAA-A4D8-9C4B-85D2-41FE4B455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264" y="837404"/>
            <a:ext cx="1801373" cy="1801373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898513F-2184-0046-B03B-4EB1C8BC1888}"/>
              </a:ext>
            </a:extLst>
          </p:cNvPr>
          <p:cNvSpPr txBox="1">
            <a:spLocks/>
          </p:cNvSpPr>
          <p:nvPr/>
        </p:nvSpPr>
        <p:spPr>
          <a:xfrm>
            <a:off x="4794980" y="2046648"/>
            <a:ext cx="7492269" cy="2764704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590550" marR="0" indent="-1333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074419" marR="0" indent="-16001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549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066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571500" indent="-571500" hangingPunct="1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Introduction to Databases </a:t>
            </a:r>
          </a:p>
          <a:p>
            <a:pPr marL="571500" indent="-571500" hangingPunct="1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RDBMS Databases</a:t>
            </a:r>
          </a:p>
          <a:p>
            <a:pPr marL="571500" indent="-571500" hangingPunct="1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SQL &amp; PostgreSQL</a:t>
            </a:r>
          </a:p>
          <a:p>
            <a:pPr marL="1162050" lvl="1" indent="-571500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ED5D9D-C8D1-B849-A1AD-A14212562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8144" y="2922228"/>
            <a:ext cx="982433" cy="101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51070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20951" y="1975582"/>
            <a:ext cx="10140559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integrity is important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need to execute complex operations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might need integration with other tools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Use it when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2270B-3D93-E344-9C30-B889F70A6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3989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>
            <a:extLst>
              <a:ext uri="{FF2B5EF4-FFF2-40B4-BE49-F238E27FC236}">
                <a16:creationId xmlns:a16="http://schemas.microsoft.com/office/drawing/2014/main" id="{696E7581-4C52-B841-862A-AD1770947394}"/>
              </a:ext>
            </a:extLst>
          </p:cNvPr>
          <p:cNvSpPr txBox="1">
            <a:spLocks/>
          </p:cNvSpPr>
          <p:nvPr/>
        </p:nvSpPr>
        <p:spPr>
          <a:xfrm>
            <a:off x="797845" y="351957"/>
            <a:ext cx="9448781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Some Companies using postgresql in Production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5A485D-04B9-7841-A653-80C1815BA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908" y="1805918"/>
            <a:ext cx="1968500" cy="1028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519BF8-33D7-C04E-B003-C825B6C70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6339" y="3429000"/>
            <a:ext cx="1422400" cy="1422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F2750F-45E2-D841-A72A-4FAB536E3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7323" y="1953712"/>
            <a:ext cx="1090112" cy="10901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EA003E8-9B88-D740-990D-224486B13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4991" y="1586891"/>
            <a:ext cx="1955800" cy="1028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9ED04BD-810C-9A4D-976D-74C243C9A7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0528" y="3567396"/>
            <a:ext cx="2438400" cy="825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C6CA38-15AA-8B46-A85C-4A831597EA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2891" y="2945096"/>
            <a:ext cx="1625600" cy="12446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B14386-8099-754E-9CE3-0477F26633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76541" y="4140200"/>
            <a:ext cx="19685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47758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20951" y="1975582"/>
            <a:ext cx="10140559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deal with unstructured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Speed is imperative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need simple setup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Not great when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8120FD-66A6-7E48-8E01-60ADC68A1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8404" y="4672479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64095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148C3D6-DDD6-AC41-A7F8-E977A6B369F0}"/>
              </a:ext>
            </a:extLst>
          </p:cNvPr>
          <p:cNvSpPr txBox="1">
            <a:spLocks/>
          </p:cNvSpPr>
          <p:nvPr/>
        </p:nvSpPr>
        <p:spPr>
          <a:xfrm>
            <a:off x="2634712" y="2798841"/>
            <a:ext cx="6128554" cy="1260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Let’s</a:t>
            </a: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 set up </a:t>
            </a:r>
            <a:b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PostgreSQL</a:t>
            </a:r>
            <a:r>
              <a:rPr lang="en-US" sz="40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together! 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356E7-A53E-7C49-8516-5308A9C12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2513" y="5162055"/>
            <a:ext cx="995432" cy="1026954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D0EA1C1-C9B6-F048-8B2B-874499B0E44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3552719" y="1366344"/>
            <a:ext cx="5086561" cy="1179790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Let’s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dive in!</a:t>
            </a:r>
          </a:p>
        </p:txBody>
      </p:sp>
    </p:spTree>
    <p:extLst>
      <p:ext uri="{BB962C8B-B14F-4D97-AF65-F5344CB8AC3E}">
        <p14:creationId xmlns:p14="http://schemas.microsoft.com/office/powerpoint/2010/main" val="1586612621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148C3D6-DDD6-AC41-A7F8-E977A6B369F0}"/>
              </a:ext>
            </a:extLst>
          </p:cNvPr>
          <p:cNvSpPr txBox="1">
            <a:spLocks/>
          </p:cNvSpPr>
          <p:nvPr/>
        </p:nvSpPr>
        <p:spPr>
          <a:xfrm>
            <a:off x="2634712" y="2798841"/>
            <a:ext cx="6128554" cy="6301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Run:</a:t>
            </a:r>
          </a:p>
          <a:p>
            <a:pPr algn="ctr" hangingPunct="1"/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356E7-A53E-7C49-8516-5308A9C12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2513" y="5162055"/>
            <a:ext cx="995432" cy="1026954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D0EA1C1-C9B6-F048-8B2B-874499B0E44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3552719" y="1366344"/>
            <a:ext cx="5086561" cy="1179790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Let’s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dive in!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1CEB9911-413D-D740-A5E3-27E229713773}"/>
              </a:ext>
            </a:extLst>
          </p:cNvPr>
          <p:cNvSpPr txBox="1">
            <a:spLocks/>
          </p:cNvSpPr>
          <p:nvPr/>
        </p:nvSpPr>
        <p:spPr>
          <a:xfrm>
            <a:off x="1277654" y="3578368"/>
            <a:ext cx="11047955" cy="404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docker run -P -p 127.0.0.1:5432:5432 -e POSTGRES_PASSWORD="1234" --name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postgres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postgres:latest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7053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83884" y="2328347"/>
            <a:ext cx="10140559" cy="50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tructured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uery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anguage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0007" y="494905"/>
            <a:ext cx="1200026" cy="815740"/>
          </a:xfrm>
        </p:spPr>
        <p:txBody>
          <a:bodyPr>
            <a:normAutofit fontScale="90000"/>
          </a:bodyPr>
          <a:lstStyle/>
          <a:p>
            <a:r>
              <a:rPr lang="en-US" dirty="0"/>
              <a:t>SQL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2059A69B-0ADF-FD42-AA42-92CA1DD6F36B}"/>
              </a:ext>
            </a:extLst>
          </p:cNvPr>
          <p:cNvSpPr txBox="1">
            <a:spLocks/>
          </p:cNvSpPr>
          <p:nvPr/>
        </p:nvSpPr>
        <p:spPr>
          <a:xfrm>
            <a:off x="583884" y="3079058"/>
            <a:ext cx="10140559" cy="50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id, name, price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5153F91-F611-3845-964B-174773385236}"/>
              </a:ext>
            </a:extLst>
          </p:cNvPr>
          <p:cNvCxnSpPr>
            <a:cxnSpLocks/>
          </p:cNvCxnSpPr>
          <p:nvPr/>
        </p:nvCxnSpPr>
        <p:spPr>
          <a:xfrm flipH="1" flipV="1">
            <a:off x="2946400" y="3587032"/>
            <a:ext cx="1960863" cy="1521178"/>
          </a:xfrm>
          <a:prstGeom prst="straightConnector1">
            <a:avLst/>
          </a:prstGeom>
          <a:noFill/>
          <a:ln w="28575" cap="flat">
            <a:solidFill>
              <a:schemeClr val="accent1">
                <a:lumMod val="5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3312994-0AF0-474A-BCD0-8D5F5AEBA7BC}"/>
              </a:ext>
            </a:extLst>
          </p:cNvPr>
          <p:cNvCxnSpPr>
            <a:cxnSpLocks/>
          </p:cNvCxnSpPr>
          <p:nvPr/>
        </p:nvCxnSpPr>
        <p:spPr>
          <a:xfrm flipV="1">
            <a:off x="4895974" y="3587032"/>
            <a:ext cx="2001537" cy="1521178"/>
          </a:xfrm>
          <a:prstGeom prst="straightConnector1">
            <a:avLst/>
          </a:prstGeom>
          <a:noFill/>
          <a:ln w="28575" cap="flat">
            <a:solidFill>
              <a:schemeClr val="accent1">
                <a:lumMod val="5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0F873B5C-672A-AA45-8692-503303DC59E1}"/>
              </a:ext>
            </a:extLst>
          </p:cNvPr>
          <p:cNvSpPr txBox="1">
            <a:spLocks/>
          </p:cNvSpPr>
          <p:nvPr/>
        </p:nvSpPr>
        <p:spPr>
          <a:xfrm>
            <a:off x="3680447" y="5116673"/>
            <a:ext cx="2453631" cy="50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Keywords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CD2F2C8-CE76-574B-801D-C74816A8F9AA}"/>
              </a:ext>
            </a:extLst>
          </p:cNvPr>
          <p:cNvCxnSpPr/>
          <p:nvPr/>
        </p:nvCxnSpPr>
        <p:spPr>
          <a:xfrm flipH="1" flipV="1">
            <a:off x="5113867" y="3646311"/>
            <a:ext cx="2133600" cy="149013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3B9034-12DF-464E-9D16-8CA9CE0A01F3}"/>
              </a:ext>
            </a:extLst>
          </p:cNvPr>
          <p:cNvCxnSpPr/>
          <p:nvPr/>
        </p:nvCxnSpPr>
        <p:spPr>
          <a:xfrm flipV="1">
            <a:off x="7247201" y="3568687"/>
            <a:ext cx="1196888" cy="15903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3698BA86-CE25-F344-AD91-6D91BD06D407}"/>
              </a:ext>
            </a:extLst>
          </p:cNvPr>
          <p:cNvSpPr txBox="1">
            <a:spLocks/>
          </p:cNvSpPr>
          <p:nvPr/>
        </p:nvSpPr>
        <p:spPr>
          <a:xfrm>
            <a:off x="5654163" y="5102577"/>
            <a:ext cx="3356610" cy="50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/ Parameters</a:t>
            </a:r>
          </a:p>
        </p:txBody>
      </p:sp>
    </p:spTree>
    <p:extLst>
      <p:ext uri="{BB962C8B-B14F-4D97-AF65-F5344CB8AC3E}">
        <p14:creationId xmlns:p14="http://schemas.microsoft.com/office/powerpoint/2010/main" val="189826325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7862" y="494905"/>
            <a:ext cx="5588000" cy="815740"/>
          </a:xfrm>
        </p:spPr>
        <p:txBody>
          <a:bodyPr>
            <a:normAutofit fontScale="90000"/>
          </a:bodyPr>
          <a:lstStyle/>
          <a:p>
            <a:r>
              <a:rPr lang="en-US" dirty="0"/>
              <a:t>Let’s make a table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2059A69B-0ADF-FD42-AA42-92CA1DD6F36B}"/>
              </a:ext>
            </a:extLst>
          </p:cNvPr>
          <p:cNvSpPr txBox="1">
            <a:spLocks/>
          </p:cNvSpPr>
          <p:nvPr/>
        </p:nvSpPr>
        <p:spPr>
          <a:xfrm>
            <a:off x="583884" y="2202751"/>
            <a:ext cx="10140559" cy="2452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 &gt;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TABLE 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 (</a:t>
            </a: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ship_id                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int,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nickname            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varchar(35),</a:t>
            </a: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crew_size            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int,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commission_date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850449809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Data types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899ACA9-1AFD-2440-9935-79152F67AA6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20374"/>
            <a:ext cx="10140559" cy="392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Character types: char, varchar, and text.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Numeric: integer and float.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Temporal types: date, time, timestamp, and interval.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UUID for storing Universally Unique Identifiers.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JSON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hstore stores key-value pair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Special types such as network address and geometric data.</a:t>
            </a:r>
          </a:p>
        </p:txBody>
      </p:sp>
    </p:spTree>
    <p:extLst>
      <p:ext uri="{BB962C8B-B14F-4D97-AF65-F5344CB8AC3E}">
        <p14:creationId xmlns:p14="http://schemas.microsoft.com/office/powerpoint/2010/main" val="4036366420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D46FC1E-7FE0-034A-9E1D-71FB9A77F46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3088595"/>
            <a:ext cx="10140559" cy="680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CRUD (Create, Read, Update, Delete) are the four basic functions you preform on a database</a:t>
            </a:r>
          </a:p>
          <a:p>
            <a:pPr marL="342900" indent="-342900" algn="ctr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99735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 a new account on Facebook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Posting a new picture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Creating a new tweet on Twitter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37671BF-02A2-5447-BE99-87F695DDE1B1}"/>
              </a:ext>
            </a:extLst>
          </p:cNvPr>
          <p:cNvSpPr txBox="1">
            <a:spLocks/>
          </p:cNvSpPr>
          <p:nvPr/>
        </p:nvSpPr>
        <p:spPr>
          <a:xfrm>
            <a:off x="797845" y="4442886"/>
            <a:ext cx="8640445" cy="422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INSERT INTO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(1172, ‘falcon’, 15, ‘2040-04-16’);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3DF5B9-8339-7A43-A4E3-1548FE9FB6D7}"/>
              </a:ext>
            </a:extLst>
          </p:cNvPr>
          <p:cNvSpPr txBox="1"/>
          <p:nvPr/>
        </p:nvSpPr>
        <p:spPr>
          <a:xfrm>
            <a:off x="5338625" y="5132151"/>
            <a:ext cx="5524539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must enter the values in the same order you used during the creation of the table!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rbel"/>
            </a:endParaRPr>
          </a:p>
        </p:txBody>
      </p:sp>
      <p:pic>
        <p:nvPicPr>
          <p:cNvPr id="9" name="Graphic 8" descr="Line arrow Slight curve">
            <a:extLst>
              <a:ext uri="{FF2B5EF4-FFF2-40B4-BE49-F238E27FC236}">
                <a16:creationId xmlns:a16="http://schemas.microsoft.com/office/drawing/2014/main" id="{6DEC343D-B31B-C643-9B49-370C1B475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60763">
            <a:off x="4219353" y="4667202"/>
            <a:ext cx="1134260" cy="132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2015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4517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If you build a web application, you’re going to have (a lot of) data to store.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data do these websites store?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Facebook (users, profiles, groups, events, buisness)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Twitter (users, tweets)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CNN (articles, comments)</a:t>
            </a:r>
          </a:p>
          <a:p>
            <a:pPr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hlinkClick r:id="rId2"/>
              </a:rPr>
              <a:t>https://www.imdb.com/search/name/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>
                <a:hlinkClick r:id="rId3"/>
              </a:rPr>
              <a:t>https://www.kaggle.com/rounakbanik/the-movies-dataset#movies_metadata.csv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823010250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Browsing your Facebook timeline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Looking at pictures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 the latest article on CNN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BD9D682-3332-024C-A898-84122D6423D8}"/>
              </a:ext>
            </a:extLst>
          </p:cNvPr>
          <p:cNvSpPr txBox="1">
            <a:spLocks/>
          </p:cNvSpPr>
          <p:nvPr/>
        </p:nvSpPr>
        <p:spPr>
          <a:xfrm>
            <a:off x="797846" y="4420308"/>
            <a:ext cx="4248290" cy="422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spaceship;</a:t>
            </a:r>
          </a:p>
          <a:p>
            <a:pPr hangingPunct="1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8FB2E4-D753-4F42-AE49-7397333A2655}"/>
              </a:ext>
            </a:extLst>
          </p:cNvPr>
          <p:cNvSpPr txBox="1"/>
          <p:nvPr/>
        </p:nvSpPr>
        <p:spPr>
          <a:xfrm>
            <a:off x="2992967" y="5491205"/>
            <a:ext cx="205316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 = All columns</a:t>
            </a:r>
            <a:endParaRPr kumimoji="0" lang="en-US" sz="18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rbel"/>
            </a:endParaRPr>
          </a:p>
        </p:txBody>
      </p:sp>
      <p:pic>
        <p:nvPicPr>
          <p:cNvPr id="8" name="Graphic 7" descr="Line arrow Slight curve">
            <a:extLst>
              <a:ext uri="{FF2B5EF4-FFF2-40B4-BE49-F238E27FC236}">
                <a16:creationId xmlns:a16="http://schemas.microsoft.com/office/drawing/2014/main" id="{40FE1A9F-ECF6-EF42-823B-523A26D11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4843403" flipV="1">
            <a:off x="1962375" y="4614920"/>
            <a:ext cx="1134260" cy="139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197794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Browsing your Facebook timeline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Looking at pictures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 the latest article on CNN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BD9D682-3332-024C-A898-84122D6423D8}"/>
              </a:ext>
            </a:extLst>
          </p:cNvPr>
          <p:cNvSpPr txBox="1">
            <a:spLocks/>
          </p:cNvSpPr>
          <p:nvPr/>
        </p:nvSpPr>
        <p:spPr>
          <a:xfrm>
            <a:off x="797846" y="4420308"/>
            <a:ext cx="5456198" cy="422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spaceship;</a:t>
            </a:r>
          </a:p>
          <a:p>
            <a:pPr hangingPunct="1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192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Browsing your Facebook timeline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Looking at pictures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 the latest article on CNN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BD9D682-3332-024C-A898-84122D6423D8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5721481" cy="422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BY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ASC | DESC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pic>
        <p:nvPicPr>
          <p:cNvPr id="11" name="Graphic 10" descr="Line arrow Slight curve">
            <a:extLst>
              <a:ext uri="{FF2B5EF4-FFF2-40B4-BE49-F238E27FC236}">
                <a16:creationId xmlns:a16="http://schemas.microsoft.com/office/drawing/2014/main" id="{F3F8EA7C-3055-D04D-A903-C177D7698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2177298" y="4821443"/>
            <a:ext cx="1134260" cy="140894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A80EDB-CF75-4942-88DA-982873398F82}"/>
              </a:ext>
            </a:extLst>
          </p:cNvPr>
          <p:cNvSpPr/>
          <p:nvPr/>
        </p:nvSpPr>
        <p:spPr>
          <a:xfrm>
            <a:off x="3312099" y="5492047"/>
            <a:ext cx="10823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Ordering</a:t>
            </a:r>
          </a:p>
        </p:txBody>
      </p:sp>
    </p:spTree>
    <p:extLst>
      <p:ext uri="{BB962C8B-B14F-4D97-AF65-F5344CB8AC3E}">
        <p14:creationId xmlns:p14="http://schemas.microsoft.com/office/powerpoint/2010/main" val="2636560143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Browsing your Facebook timeline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Looking at pictures on Instagram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 the latest article on CNN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BD9D682-3332-024C-A898-84122D6423D8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 &gt; 5;</a:t>
            </a:r>
          </a:p>
        </p:txBody>
      </p:sp>
      <p:pic>
        <p:nvPicPr>
          <p:cNvPr id="11" name="Graphic 10" descr="Line arrow Slight curve">
            <a:extLst>
              <a:ext uri="{FF2B5EF4-FFF2-40B4-BE49-F238E27FC236}">
                <a16:creationId xmlns:a16="http://schemas.microsoft.com/office/drawing/2014/main" id="{F3F8EA7C-3055-D04D-A903-C177D7698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2177298" y="4821443"/>
            <a:ext cx="1134260" cy="140894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A80EDB-CF75-4942-88DA-982873398F82}"/>
              </a:ext>
            </a:extLst>
          </p:cNvPr>
          <p:cNvSpPr/>
          <p:nvPr/>
        </p:nvSpPr>
        <p:spPr>
          <a:xfrm>
            <a:off x="3312099" y="5492047"/>
            <a:ext cx="29532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Queries can be qualified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B7742645-7F8F-CC4D-BAE7-BAA31830C409}"/>
              </a:ext>
            </a:extLst>
          </p:cNvPr>
          <p:cNvSpPr txBox="1">
            <a:spLocks/>
          </p:cNvSpPr>
          <p:nvPr/>
        </p:nvSpPr>
        <p:spPr>
          <a:xfrm>
            <a:off x="6096001" y="4420308"/>
            <a:ext cx="5890814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 &gt; 5 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AND|OR|NOT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= ‘falcon’;</a:t>
            </a:r>
          </a:p>
        </p:txBody>
      </p:sp>
    </p:spTree>
    <p:extLst>
      <p:ext uri="{BB962C8B-B14F-4D97-AF65-F5344CB8AC3E}">
        <p14:creationId xmlns:p14="http://schemas.microsoft.com/office/powerpoint/2010/main" val="3793191162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Changing your password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Editing a comment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Changing your relationship status on Facebook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CE098711-98D4-0D45-84CE-D769DC98F830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6946333" cy="84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UPDATE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SET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= ‘eagle’ 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= ‘falcon’;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B08858-D52F-CA47-B067-707E5680C138}"/>
              </a:ext>
            </a:extLst>
          </p:cNvPr>
          <p:cNvSpPr/>
          <p:nvPr/>
        </p:nvSpPr>
        <p:spPr>
          <a:xfrm>
            <a:off x="3312098" y="5492047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 rows matching WHERE clause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aphic 10" descr="Line arrow Slight curve">
            <a:extLst>
              <a:ext uri="{FF2B5EF4-FFF2-40B4-BE49-F238E27FC236}">
                <a16:creationId xmlns:a16="http://schemas.microsoft.com/office/drawing/2014/main" id="{ABD848A1-843A-3B48-9712-C2C60F6A9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2177298" y="4821443"/>
            <a:ext cx="1134260" cy="140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96894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Changing your password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Editing a comment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Changing your relationship status on Facebook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CE098711-98D4-0D45-84CE-D769DC98F830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8357444" cy="89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UPDATE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SET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 = 200;</a:t>
            </a:r>
          </a:p>
        </p:txBody>
      </p:sp>
      <p:pic>
        <p:nvPicPr>
          <p:cNvPr id="7" name="Graphic 6" descr="Line arrow Slight curve">
            <a:extLst>
              <a:ext uri="{FF2B5EF4-FFF2-40B4-BE49-F238E27FC236}">
                <a16:creationId xmlns:a16="http://schemas.microsoft.com/office/drawing/2014/main" id="{6637B573-B614-4B45-9222-37C6E4627E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2007963" y="4618241"/>
            <a:ext cx="1134260" cy="140894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BE958A-4AD7-3046-ADFF-C42780F9A548}"/>
              </a:ext>
            </a:extLst>
          </p:cNvPr>
          <p:cNvSpPr/>
          <p:nvPr/>
        </p:nvSpPr>
        <p:spPr>
          <a:xfrm>
            <a:off x="3175650" y="5263823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Careful: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updates all rows!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079039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Delete a picture on Facebook (well, maybe…)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Delete a tweet on Twitter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Unfriend somebody on Facebook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406B1C1-444B-E047-A296-85D0F3C652AA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6946333" cy="84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DELETE FROM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WHERE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nickname = ‘falcon’;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1CEF0C-B99E-5844-9BA4-DB43CFCF2650}"/>
              </a:ext>
            </a:extLst>
          </p:cNvPr>
          <p:cNvSpPr/>
          <p:nvPr/>
        </p:nvSpPr>
        <p:spPr>
          <a:xfrm>
            <a:off x="2860543" y="5260622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 rows matching WHERE clause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phic 7" descr="Line arrow Slight curve">
            <a:extLst>
              <a:ext uri="{FF2B5EF4-FFF2-40B4-BE49-F238E27FC236}">
                <a16:creationId xmlns:a16="http://schemas.microsoft.com/office/drawing/2014/main" id="{E9122606-E700-4841-89CE-B62ECD650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1658007" y="4606952"/>
            <a:ext cx="1134260" cy="140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41325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CRUD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Delete a picture on Facebook (well, maybe…)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Delete a tweet on Twitter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Unfriend somebody on Facebook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406B1C1-444B-E047-A296-85D0F3C652AA}"/>
              </a:ext>
            </a:extLst>
          </p:cNvPr>
          <p:cNvSpPr txBox="1">
            <a:spLocks/>
          </p:cNvSpPr>
          <p:nvPr/>
        </p:nvSpPr>
        <p:spPr>
          <a:xfrm>
            <a:off x="786556" y="4420308"/>
            <a:ext cx="6946333" cy="84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DELETE FROM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1CEF0C-B99E-5844-9BA4-DB43CFCF2650}"/>
              </a:ext>
            </a:extLst>
          </p:cNvPr>
          <p:cNvSpPr/>
          <p:nvPr/>
        </p:nvSpPr>
        <p:spPr>
          <a:xfrm>
            <a:off x="2860543" y="5260622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Careful: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deletes all rows!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phic 7" descr="Line arrow Slight curve">
            <a:extLst>
              <a:ext uri="{FF2B5EF4-FFF2-40B4-BE49-F238E27FC236}">
                <a16:creationId xmlns:a16="http://schemas.microsoft.com/office/drawing/2014/main" id="{E9122606-E700-4841-89CE-B62ECD650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6477">
            <a:off x="1658007" y="4606952"/>
            <a:ext cx="1134260" cy="140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76621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7381650" cy="815740"/>
          </a:xfrm>
        </p:spPr>
        <p:txBody>
          <a:bodyPr>
            <a:normAutofit/>
          </a:bodyPr>
          <a:lstStyle/>
          <a:p>
            <a:r>
              <a:rPr lang="en-US" dirty="0"/>
              <a:t>Concepts: Relations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931326" y="2009348"/>
            <a:ext cx="9102022" cy="26753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Separate tables for separate data.</a:t>
            </a:r>
          </a:p>
          <a:p>
            <a:pPr marL="990600" lvl="1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Users, products, orders, items, messages…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But we also need relationship between these tables.</a:t>
            </a:r>
          </a:p>
          <a:p>
            <a:pPr marL="990600" lvl="1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Users make orders, and orders contain items.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058618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06B68E86-6A18-5C42-BFF2-9FE319A921C4}"/>
              </a:ext>
            </a:extLst>
          </p:cNvPr>
          <p:cNvSpPr txBox="1">
            <a:spLocks/>
          </p:cNvSpPr>
          <p:nvPr/>
        </p:nvSpPr>
        <p:spPr>
          <a:xfrm>
            <a:off x="2265538" y="3687937"/>
            <a:ext cx="2718515" cy="4373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2A35F15-A7A5-184F-B2B2-128FDC465501}"/>
              </a:ext>
            </a:extLst>
          </p:cNvPr>
          <p:cNvGraphicFramePr>
            <a:graphicFrameLocks noGrp="1"/>
          </p:cNvGraphicFramePr>
          <p:nvPr/>
        </p:nvGraphicFramePr>
        <p:xfrm>
          <a:off x="496713" y="4128474"/>
          <a:ext cx="6575600" cy="147590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874887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1728788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  <a:gridCol w="2486025">
                  <a:extLst>
                    <a:ext uri="{9D8B030D-6E8A-4147-A177-3AD203B41FA5}">
                      <a16:colId xmlns:a16="http://schemas.microsoft.com/office/drawing/2014/main" val="914862101"/>
                    </a:ext>
                  </a:extLst>
                </a:gridCol>
              </a:tblGrid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Price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Brita Water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10.99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Durable, 1 liter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44607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Pen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5.25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6-Piece Black Collection Pen Set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...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FD1C8682-ADA9-E343-9574-69DE8DBE1BF0}"/>
              </a:ext>
            </a:extLst>
          </p:cNvPr>
          <p:cNvSpPr txBox="1">
            <a:spLocks/>
          </p:cNvSpPr>
          <p:nvPr/>
        </p:nvSpPr>
        <p:spPr>
          <a:xfrm>
            <a:off x="2231662" y="1477160"/>
            <a:ext cx="2718515" cy="4373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01745941-AED5-FA40-95A0-CFA92D70C3EF}"/>
              </a:ext>
            </a:extLst>
          </p:cNvPr>
          <p:cNvGraphicFramePr>
            <a:graphicFrameLocks noGrp="1"/>
          </p:cNvGraphicFramePr>
          <p:nvPr/>
        </p:nvGraphicFramePr>
        <p:xfrm>
          <a:off x="1660522" y="1913004"/>
          <a:ext cx="3860796" cy="133518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30398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1930398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</a:tblGrid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email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hlinkClick r:id="rId2"/>
                        </a:rPr>
                        <a:t>dana@linkit.nl</a:t>
                      </a:r>
                      <a:r>
                        <a:rPr lang="en-US" sz="1400" dirty="0"/>
                        <a:t> 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774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hlinkClick r:id="rId3"/>
                        </a:rPr>
                        <a:t>meazer@linkit.nl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7DDB1D9D-1526-5C4D-AC3E-A564223A2083}"/>
              </a:ext>
            </a:extLst>
          </p:cNvPr>
          <p:cNvSpPr txBox="1">
            <a:spLocks/>
          </p:cNvSpPr>
          <p:nvPr/>
        </p:nvSpPr>
        <p:spPr>
          <a:xfrm>
            <a:off x="8291295" y="2521964"/>
            <a:ext cx="2149871" cy="4373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Orders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B6AEFE4-C993-7548-8F0D-AE4C6F4ECDD7}"/>
              </a:ext>
            </a:extLst>
          </p:cNvPr>
          <p:cNvGraphicFramePr>
            <a:graphicFrameLocks noGrp="1"/>
          </p:cNvGraphicFramePr>
          <p:nvPr/>
        </p:nvGraphicFramePr>
        <p:xfrm>
          <a:off x="7416800" y="2946400"/>
          <a:ext cx="3649134" cy="131267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216378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1216378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1216378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</a:tblGrid>
              <a:tr h="3353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user_id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product_id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3882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192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sp>
        <p:nvSpPr>
          <p:cNvPr id="11" name="Title 4">
            <a:extLst>
              <a:ext uri="{FF2B5EF4-FFF2-40B4-BE49-F238E27FC236}">
                <a16:creationId xmlns:a16="http://schemas.microsoft.com/office/drawing/2014/main" id="{603A20B8-C7AD-6142-A685-3D45CD8BBE5C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</p:spTree>
    <p:extLst>
      <p:ext uri="{BB962C8B-B14F-4D97-AF65-F5344CB8AC3E}">
        <p14:creationId xmlns:p14="http://schemas.microsoft.com/office/powerpoint/2010/main" val="308216108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248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database stores data!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It’s a collection of information that is organized so that it can be easily: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Accessed,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Managed, and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Updated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a database?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9DEEDC-41CD-994D-918A-75EEB83F47AE}"/>
              </a:ext>
            </a:extLst>
          </p:cNvPr>
          <p:cNvSpPr/>
          <p:nvPr/>
        </p:nvSpPr>
        <p:spPr>
          <a:xfrm>
            <a:off x="5476037" y="3616002"/>
            <a:ext cx="2043288" cy="1919111"/>
          </a:xfrm>
          <a:prstGeom prst="ellipse">
            <a:avLst/>
          </a:prstGeom>
          <a:solidFill>
            <a:srgbClr val="FFFFFF"/>
          </a:solidFill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4D16A74-ADE5-EF49-94CE-ABB3C5ADF45E}"/>
              </a:ext>
            </a:extLst>
          </p:cNvPr>
          <p:cNvSpPr/>
          <p:nvPr/>
        </p:nvSpPr>
        <p:spPr>
          <a:xfrm>
            <a:off x="8642570" y="3616002"/>
            <a:ext cx="2043288" cy="1919111"/>
          </a:xfrm>
          <a:prstGeom prst="ellipse">
            <a:avLst/>
          </a:prstGeom>
          <a:solidFill>
            <a:srgbClr val="FFFFFF"/>
          </a:solidFill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08F808-A482-7A4C-8E7D-F0BC866F0A9C}"/>
              </a:ext>
            </a:extLst>
          </p:cNvPr>
          <p:cNvSpPr txBox="1"/>
          <p:nvPr/>
        </p:nvSpPr>
        <p:spPr>
          <a:xfrm>
            <a:off x="6006613" y="4398405"/>
            <a:ext cx="146755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rbel"/>
              </a:rPr>
              <a:t>RDBMS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8B96D-1F71-1842-BA9E-1933F563028C}"/>
              </a:ext>
            </a:extLst>
          </p:cNvPr>
          <p:cNvSpPr txBox="1"/>
          <p:nvPr/>
        </p:nvSpPr>
        <p:spPr>
          <a:xfrm>
            <a:off x="9218302" y="4375502"/>
            <a:ext cx="146755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NoSQL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rbel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234C037-0C4C-594E-839E-9822F55E9C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7135465"/>
              </p:ext>
            </p:extLst>
          </p:nvPr>
        </p:nvGraphicFramePr>
        <p:xfrm>
          <a:off x="4259979" y="4847779"/>
          <a:ext cx="951978" cy="16502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75989">
                  <a:extLst>
                    <a:ext uri="{9D8B030D-6E8A-4147-A177-3AD203B41FA5}">
                      <a16:colId xmlns:a16="http://schemas.microsoft.com/office/drawing/2014/main" val="2217284394"/>
                    </a:ext>
                  </a:extLst>
                </a:gridCol>
                <a:gridCol w="475989">
                  <a:extLst>
                    <a:ext uri="{9D8B030D-6E8A-4147-A177-3AD203B41FA5}">
                      <a16:colId xmlns:a16="http://schemas.microsoft.com/office/drawing/2014/main" val="1179863604"/>
                    </a:ext>
                  </a:extLst>
                </a:gridCol>
              </a:tblGrid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715701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43492517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2849226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4294916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4041644"/>
                  </a:ext>
                </a:extLst>
              </a:tr>
              <a:tr h="275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40009309"/>
                  </a:ext>
                </a:extLst>
              </a:tr>
            </a:tbl>
          </a:graphicData>
        </a:graphic>
      </p:graphicFrame>
      <p:pic>
        <p:nvPicPr>
          <p:cNvPr id="16" name="Graphic 15" descr="Images">
            <a:extLst>
              <a:ext uri="{FF2B5EF4-FFF2-40B4-BE49-F238E27FC236}">
                <a16:creationId xmlns:a16="http://schemas.microsoft.com/office/drawing/2014/main" id="{10450B79-9B74-C644-8190-28C203B2B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34329" y="5045715"/>
            <a:ext cx="697232" cy="697232"/>
          </a:xfrm>
          <a:prstGeom prst="rect">
            <a:avLst/>
          </a:prstGeom>
        </p:spPr>
      </p:pic>
      <p:pic>
        <p:nvPicPr>
          <p:cNvPr id="18" name="Graphic 17" descr="Volume">
            <a:extLst>
              <a:ext uri="{FF2B5EF4-FFF2-40B4-BE49-F238E27FC236}">
                <a16:creationId xmlns:a16="http://schemas.microsoft.com/office/drawing/2014/main" id="{883DA854-6F1A-E94A-B8E3-43777044BC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34042" y="6096807"/>
            <a:ext cx="598118" cy="598118"/>
          </a:xfrm>
          <a:prstGeom prst="rect">
            <a:avLst/>
          </a:prstGeom>
        </p:spPr>
      </p:pic>
      <p:pic>
        <p:nvPicPr>
          <p:cNvPr id="20" name="Graphic 19" descr="Presentation with media">
            <a:extLst>
              <a:ext uri="{FF2B5EF4-FFF2-40B4-BE49-F238E27FC236}">
                <a16:creationId xmlns:a16="http://schemas.microsoft.com/office/drawing/2014/main" id="{5C31516B-7F82-4E4E-AFF7-03B66A0186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99311" y="5399811"/>
            <a:ext cx="697232" cy="697232"/>
          </a:xfrm>
          <a:prstGeom prst="rect">
            <a:avLst/>
          </a:prstGeom>
        </p:spPr>
      </p:pic>
      <p:pic>
        <p:nvPicPr>
          <p:cNvPr id="22" name="Graphic 21" descr="Document">
            <a:extLst>
              <a:ext uri="{FF2B5EF4-FFF2-40B4-BE49-F238E27FC236}">
                <a16:creationId xmlns:a16="http://schemas.microsoft.com/office/drawing/2014/main" id="{C0C4B795-DEBB-E04E-895D-1437846B2E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71491" y="5879970"/>
            <a:ext cx="598118" cy="5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525569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597A803-099D-EE42-A6D6-CD5A3548949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85397" y="1467875"/>
            <a:ext cx="2873804" cy="485097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One-to-One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26C7AD0-C86A-D143-BAA3-571D58821777}"/>
              </a:ext>
            </a:extLst>
          </p:cNvPr>
          <p:cNvSpPr txBox="1">
            <a:spLocks/>
          </p:cNvSpPr>
          <p:nvPr/>
        </p:nvSpPr>
        <p:spPr>
          <a:xfrm>
            <a:off x="662506" y="2053970"/>
            <a:ext cx="1414649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5FE279E9-89AF-AF43-B60A-4598F0321F63}"/>
              </a:ext>
            </a:extLst>
          </p:cNvPr>
          <p:cNvSpPr txBox="1">
            <a:spLocks/>
          </p:cNvSpPr>
          <p:nvPr/>
        </p:nvSpPr>
        <p:spPr>
          <a:xfrm>
            <a:off x="2314222" y="2053970"/>
            <a:ext cx="1540934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4F31DE45-2283-BD46-9888-BF7600CA7BDD}"/>
              </a:ext>
            </a:extLst>
          </p:cNvPr>
          <p:cNvSpPr txBox="1">
            <a:spLocks/>
          </p:cNvSpPr>
          <p:nvPr/>
        </p:nvSpPr>
        <p:spPr>
          <a:xfrm>
            <a:off x="775394" y="262198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CEFD9B1A-D983-0D47-880D-822A145F6E05}"/>
              </a:ext>
            </a:extLst>
          </p:cNvPr>
          <p:cNvSpPr txBox="1">
            <a:spLocks/>
          </p:cNvSpPr>
          <p:nvPr/>
        </p:nvSpPr>
        <p:spPr>
          <a:xfrm>
            <a:off x="2507186" y="262198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2F150CAC-8132-6D4E-96BF-5E35BFE7668B}"/>
              </a:ext>
            </a:extLst>
          </p:cNvPr>
          <p:cNvSpPr txBox="1">
            <a:spLocks/>
          </p:cNvSpPr>
          <p:nvPr/>
        </p:nvSpPr>
        <p:spPr>
          <a:xfrm>
            <a:off x="775394" y="3186358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Placeholder 1">
            <a:extLst>
              <a:ext uri="{FF2B5EF4-FFF2-40B4-BE49-F238E27FC236}">
                <a16:creationId xmlns:a16="http://schemas.microsoft.com/office/drawing/2014/main" id="{8D95E34B-3428-5647-88D3-1A4186B246BF}"/>
              </a:ext>
            </a:extLst>
          </p:cNvPr>
          <p:cNvSpPr txBox="1">
            <a:spLocks/>
          </p:cNvSpPr>
          <p:nvPr/>
        </p:nvSpPr>
        <p:spPr>
          <a:xfrm>
            <a:off x="2507186" y="3186358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Placeholder 1">
            <a:extLst>
              <a:ext uri="{FF2B5EF4-FFF2-40B4-BE49-F238E27FC236}">
                <a16:creationId xmlns:a16="http://schemas.microsoft.com/office/drawing/2014/main" id="{5402F790-08BB-1E4C-A572-F0016AAABBE4}"/>
              </a:ext>
            </a:extLst>
          </p:cNvPr>
          <p:cNvSpPr txBox="1">
            <a:spLocks/>
          </p:cNvSpPr>
          <p:nvPr/>
        </p:nvSpPr>
        <p:spPr>
          <a:xfrm>
            <a:off x="516465" y="3824856"/>
            <a:ext cx="1514480" cy="33852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33CC0C-8757-4742-B038-97538FAF8505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1840089" y="2791246"/>
            <a:ext cx="667097" cy="1033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8208BC40-24E0-DA4E-8026-FEB1C2A97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29838"/>
              </p:ext>
            </p:extLst>
          </p:nvPr>
        </p:nvGraphicFramePr>
        <p:xfrm>
          <a:off x="5160719" y="2112636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sp>
        <p:nvSpPr>
          <p:cNvPr id="39" name="Title 4">
            <a:extLst>
              <a:ext uri="{FF2B5EF4-FFF2-40B4-BE49-F238E27FC236}">
                <a16:creationId xmlns:a16="http://schemas.microsoft.com/office/drawing/2014/main" id="{970E783F-A0E4-8E44-8934-A894BC9917FA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6B749AB1-17B1-274A-8BC9-665B5B623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51986"/>
              </p:ext>
            </p:extLst>
          </p:nvPr>
        </p:nvGraphicFramePr>
        <p:xfrm>
          <a:off x="5160719" y="4163380"/>
          <a:ext cx="3974928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emma@gmail.com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jan@gmail.com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sp>
        <p:nvSpPr>
          <p:cNvPr id="42" name="Rectangle 41">
            <a:extLst>
              <a:ext uri="{FF2B5EF4-FFF2-40B4-BE49-F238E27FC236}">
                <a16:creationId xmlns:a16="http://schemas.microsoft.com/office/drawing/2014/main" id="{5DCE936B-A531-4341-98C2-AE221C36BEDA}"/>
              </a:ext>
            </a:extLst>
          </p:cNvPr>
          <p:cNvSpPr/>
          <p:nvPr/>
        </p:nvSpPr>
        <p:spPr>
          <a:xfrm>
            <a:off x="5160719" y="5634427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contact can belong to only one user.</a:t>
            </a:r>
          </a:p>
        </p:txBody>
      </p:sp>
    </p:spTree>
    <p:extLst>
      <p:ext uri="{BB962C8B-B14F-4D97-AF65-F5344CB8AC3E}">
        <p14:creationId xmlns:p14="http://schemas.microsoft.com/office/powerpoint/2010/main" val="943236023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597A803-099D-EE42-A6D6-CD5A3548949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85397" y="1467875"/>
            <a:ext cx="2873804" cy="485097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One-to-One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26C7AD0-C86A-D143-BAA3-571D58821777}"/>
              </a:ext>
            </a:extLst>
          </p:cNvPr>
          <p:cNvSpPr txBox="1">
            <a:spLocks/>
          </p:cNvSpPr>
          <p:nvPr/>
        </p:nvSpPr>
        <p:spPr>
          <a:xfrm>
            <a:off x="662506" y="2053970"/>
            <a:ext cx="1414649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5FE279E9-89AF-AF43-B60A-4598F0321F63}"/>
              </a:ext>
            </a:extLst>
          </p:cNvPr>
          <p:cNvSpPr txBox="1">
            <a:spLocks/>
          </p:cNvSpPr>
          <p:nvPr/>
        </p:nvSpPr>
        <p:spPr>
          <a:xfrm>
            <a:off x="2314222" y="2053970"/>
            <a:ext cx="1540934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4F31DE45-2283-BD46-9888-BF7600CA7BDD}"/>
              </a:ext>
            </a:extLst>
          </p:cNvPr>
          <p:cNvSpPr txBox="1">
            <a:spLocks/>
          </p:cNvSpPr>
          <p:nvPr/>
        </p:nvSpPr>
        <p:spPr>
          <a:xfrm>
            <a:off x="775394" y="262198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CEFD9B1A-D983-0D47-880D-822A145F6E05}"/>
              </a:ext>
            </a:extLst>
          </p:cNvPr>
          <p:cNvSpPr txBox="1">
            <a:spLocks/>
          </p:cNvSpPr>
          <p:nvPr/>
        </p:nvSpPr>
        <p:spPr>
          <a:xfrm>
            <a:off x="2507186" y="262198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2F150CAC-8132-6D4E-96BF-5E35BFE7668B}"/>
              </a:ext>
            </a:extLst>
          </p:cNvPr>
          <p:cNvSpPr txBox="1">
            <a:spLocks/>
          </p:cNvSpPr>
          <p:nvPr/>
        </p:nvSpPr>
        <p:spPr>
          <a:xfrm>
            <a:off x="775394" y="3186358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Placeholder 1">
            <a:extLst>
              <a:ext uri="{FF2B5EF4-FFF2-40B4-BE49-F238E27FC236}">
                <a16:creationId xmlns:a16="http://schemas.microsoft.com/office/drawing/2014/main" id="{8D95E34B-3428-5647-88D3-1A4186B246BF}"/>
              </a:ext>
            </a:extLst>
          </p:cNvPr>
          <p:cNvSpPr txBox="1">
            <a:spLocks/>
          </p:cNvSpPr>
          <p:nvPr/>
        </p:nvSpPr>
        <p:spPr>
          <a:xfrm>
            <a:off x="2507186" y="3186358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Placeholder 1">
            <a:extLst>
              <a:ext uri="{FF2B5EF4-FFF2-40B4-BE49-F238E27FC236}">
                <a16:creationId xmlns:a16="http://schemas.microsoft.com/office/drawing/2014/main" id="{5402F790-08BB-1E4C-A572-F0016AAABBE4}"/>
              </a:ext>
            </a:extLst>
          </p:cNvPr>
          <p:cNvSpPr txBox="1">
            <a:spLocks/>
          </p:cNvSpPr>
          <p:nvPr/>
        </p:nvSpPr>
        <p:spPr>
          <a:xfrm>
            <a:off x="516465" y="3824856"/>
            <a:ext cx="1514480" cy="33852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33CC0C-8757-4742-B038-97538FAF8505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1840089" y="2791246"/>
            <a:ext cx="667097" cy="1033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8208BC40-24E0-DA4E-8026-FEB1C2A97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239374"/>
              </p:ext>
            </p:extLst>
          </p:nvPr>
        </p:nvGraphicFramePr>
        <p:xfrm>
          <a:off x="5160719" y="2112636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sp>
        <p:nvSpPr>
          <p:cNvPr id="39" name="Title 4">
            <a:extLst>
              <a:ext uri="{FF2B5EF4-FFF2-40B4-BE49-F238E27FC236}">
                <a16:creationId xmlns:a16="http://schemas.microsoft.com/office/drawing/2014/main" id="{970E783F-A0E4-8E44-8934-A894BC9917FA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6B749AB1-17B1-274A-8BC9-665B5B623C7F}"/>
              </a:ext>
            </a:extLst>
          </p:cNvPr>
          <p:cNvGraphicFramePr>
            <a:graphicFrameLocks noGrp="1"/>
          </p:cNvGraphicFramePr>
          <p:nvPr/>
        </p:nvGraphicFramePr>
        <p:xfrm>
          <a:off x="5160719" y="4163380"/>
          <a:ext cx="3974928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contact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emma@gmail.com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jan@gmail.com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sp>
        <p:nvSpPr>
          <p:cNvPr id="42" name="Rectangle 41">
            <a:extLst>
              <a:ext uri="{FF2B5EF4-FFF2-40B4-BE49-F238E27FC236}">
                <a16:creationId xmlns:a16="http://schemas.microsoft.com/office/drawing/2014/main" id="{5DCE936B-A531-4341-98C2-AE221C36BEDA}"/>
              </a:ext>
            </a:extLst>
          </p:cNvPr>
          <p:cNvSpPr/>
          <p:nvPr/>
        </p:nvSpPr>
        <p:spPr>
          <a:xfrm>
            <a:off x="5160719" y="5634427"/>
            <a:ext cx="5673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contact can belong to only one user.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0FF239-2F24-974E-9E50-1F6B912E1218}"/>
              </a:ext>
            </a:extLst>
          </p:cNvPr>
          <p:cNvSpPr/>
          <p:nvPr/>
        </p:nvSpPr>
        <p:spPr>
          <a:xfrm>
            <a:off x="9342694" y="3155551"/>
            <a:ext cx="14918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 Key</a:t>
            </a:r>
          </a:p>
        </p:txBody>
      </p:sp>
    </p:spTree>
    <p:extLst>
      <p:ext uri="{BB962C8B-B14F-4D97-AF65-F5344CB8AC3E}">
        <p14:creationId xmlns:p14="http://schemas.microsoft.com/office/powerpoint/2010/main" val="1860855413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0AD7699-A228-4743-BC6A-14888B36227D}"/>
              </a:ext>
            </a:extLst>
          </p:cNvPr>
          <p:cNvSpPr txBox="1">
            <a:spLocks/>
          </p:cNvSpPr>
          <p:nvPr/>
        </p:nvSpPr>
        <p:spPr>
          <a:xfrm>
            <a:off x="598013" y="1467877"/>
            <a:ext cx="2873804" cy="485097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ctr" anchorCtr="0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One-to-Many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CE99FDF3-E080-944B-8AE0-960D915B0137}"/>
              </a:ext>
            </a:extLst>
          </p:cNvPr>
          <p:cNvSpPr txBox="1">
            <a:spLocks/>
          </p:cNvSpPr>
          <p:nvPr/>
        </p:nvSpPr>
        <p:spPr>
          <a:xfrm>
            <a:off x="490833" y="2087837"/>
            <a:ext cx="1414649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80F2D070-8C77-B045-8B51-82606AF684A7}"/>
              </a:ext>
            </a:extLst>
          </p:cNvPr>
          <p:cNvSpPr txBox="1">
            <a:spLocks/>
          </p:cNvSpPr>
          <p:nvPr/>
        </p:nvSpPr>
        <p:spPr>
          <a:xfrm>
            <a:off x="2142549" y="2087837"/>
            <a:ext cx="1540934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65F2B6F6-8C3A-734D-9DC4-39857EA47F8D}"/>
              </a:ext>
            </a:extLst>
          </p:cNvPr>
          <p:cNvSpPr txBox="1">
            <a:spLocks/>
          </p:cNvSpPr>
          <p:nvPr/>
        </p:nvSpPr>
        <p:spPr>
          <a:xfrm>
            <a:off x="585020" y="2655850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82C52AD3-E056-4D45-8B34-1111C1F065BF}"/>
              </a:ext>
            </a:extLst>
          </p:cNvPr>
          <p:cNvSpPr txBox="1">
            <a:spLocks/>
          </p:cNvSpPr>
          <p:nvPr/>
        </p:nvSpPr>
        <p:spPr>
          <a:xfrm>
            <a:off x="2316812" y="2655850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B4D72BB-F86D-4149-B76F-FFB8CCC6324E}"/>
              </a:ext>
            </a:extLst>
          </p:cNvPr>
          <p:cNvSpPr txBox="1">
            <a:spLocks/>
          </p:cNvSpPr>
          <p:nvPr/>
        </p:nvSpPr>
        <p:spPr>
          <a:xfrm>
            <a:off x="585020" y="3191931"/>
            <a:ext cx="1155005" cy="3857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 Placeholder 1">
            <a:extLst>
              <a:ext uri="{FF2B5EF4-FFF2-40B4-BE49-F238E27FC236}">
                <a16:creationId xmlns:a16="http://schemas.microsoft.com/office/drawing/2014/main" id="{5AE2AC44-153C-744F-93B8-58E64A9A7BF8}"/>
              </a:ext>
            </a:extLst>
          </p:cNvPr>
          <p:cNvSpPr txBox="1">
            <a:spLocks/>
          </p:cNvSpPr>
          <p:nvPr/>
        </p:nvSpPr>
        <p:spPr>
          <a:xfrm>
            <a:off x="2316812" y="3191931"/>
            <a:ext cx="1155005" cy="3857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 Placeholder 1">
            <a:extLst>
              <a:ext uri="{FF2B5EF4-FFF2-40B4-BE49-F238E27FC236}">
                <a16:creationId xmlns:a16="http://schemas.microsoft.com/office/drawing/2014/main" id="{D5F0AA69-C33A-A640-BF2B-DFF4C436A07B}"/>
              </a:ext>
            </a:extLst>
          </p:cNvPr>
          <p:cNvSpPr txBox="1">
            <a:spLocks/>
          </p:cNvSpPr>
          <p:nvPr/>
        </p:nvSpPr>
        <p:spPr>
          <a:xfrm>
            <a:off x="1973215" y="3858722"/>
            <a:ext cx="1907822" cy="33852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95638BC-D941-D747-B15F-3AC8859BA299}"/>
              </a:ext>
            </a:extLst>
          </p:cNvPr>
          <p:cNvCxnSpPr>
            <a:endCxn id="20" idx="3"/>
          </p:cNvCxnSpPr>
          <p:nvPr/>
        </p:nvCxnSpPr>
        <p:spPr>
          <a:xfrm flipH="1" flipV="1">
            <a:off x="1740025" y="2825113"/>
            <a:ext cx="576787" cy="1033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itle 4">
            <a:extLst>
              <a:ext uri="{FF2B5EF4-FFF2-40B4-BE49-F238E27FC236}">
                <a16:creationId xmlns:a16="http://schemas.microsoft.com/office/drawing/2014/main" id="{7C2AC5A0-B6B2-C04B-ADD2-3A50D65FDFC0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53EA98-5761-C34F-B4EE-1465FD81857F}"/>
              </a:ext>
            </a:extLst>
          </p:cNvPr>
          <p:cNvSpPr/>
          <p:nvPr/>
        </p:nvSpPr>
        <p:spPr>
          <a:xfrm>
            <a:off x="350729" y="4869138"/>
            <a:ext cx="44216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User may have </a:t>
            </a:r>
            <a:b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zero, one or many products in his orders.</a:t>
            </a:r>
          </a:p>
        </p:txBody>
      </p:sp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13B69313-9AB8-B547-905F-A59393602B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764443"/>
              </p:ext>
            </p:extLst>
          </p:nvPr>
        </p:nvGraphicFramePr>
        <p:xfrm>
          <a:off x="5160719" y="2112636"/>
          <a:ext cx="3974928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17CE153E-D17A-3643-8115-CFCADDC2D7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931301"/>
              </p:ext>
            </p:extLst>
          </p:nvPr>
        </p:nvGraphicFramePr>
        <p:xfrm>
          <a:off x="5160718" y="4163380"/>
          <a:ext cx="5937342" cy="137564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11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7911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79114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product_id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amount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99.7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156.4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999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11.2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6870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1959312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1">
            <a:extLst>
              <a:ext uri="{FF2B5EF4-FFF2-40B4-BE49-F238E27FC236}">
                <a16:creationId xmlns:a16="http://schemas.microsoft.com/office/drawing/2014/main" id="{5422836B-9E31-FC43-81E3-C0B6F2F0E92F}"/>
              </a:ext>
            </a:extLst>
          </p:cNvPr>
          <p:cNvSpPr txBox="1">
            <a:spLocks/>
          </p:cNvSpPr>
          <p:nvPr/>
        </p:nvSpPr>
        <p:spPr>
          <a:xfrm>
            <a:off x="1450311" y="1554250"/>
            <a:ext cx="2873804" cy="485097"/>
          </a:xfrm>
          <a:prstGeom prst="rect">
            <a:avLst/>
          </a:prstGeom>
          <a:ln w="28575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Many-to-Many</a:t>
            </a:r>
          </a:p>
        </p:txBody>
      </p:sp>
      <p:sp>
        <p:nvSpPr>
          <p:cNvPr id="32" name="Text Placeholder 1">
            <a:extLst>
              <a:ext uri="{FF2B5EF4-FFF2-40B4-BE49-F238E27FC236}">
                <a16:creationId xmlns:a16="http://schemas.microsoft.com/office/drawing/2014/main" id="{6572ABD3-50C5-5C42-B858-B63A1FD7B912}"/>
              </a:ext>
            </a:extLst>
          </p:cNvPr>
          <p:cNvSpPr txBox="1">
            <a:spLocks/>
          </p:cNvSpPr>
          <p:nvPr/>
        </p:nvSpPr>
        <p:spPr>
          <a:xfrm>
            <a:off x="530332" y="2174210"/>
            <a:ext cx="1414649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ctr" anchorCtr="0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906EC8B-7385-6E41-8B77-C1EBDE4D8F2F}"/>
              </a:ext>
            </a:extLst>
          </p:cNvPr>
          <p:cNvSpPr txBox="1">
            <a:spLocks/>
          </p:cNvSpPr>
          <p:nvPr/>
        </p:nvSpPr>
        <p:spPr>
          <a:xfrm>
            <a:off x="3875381" y="2174210"/>
            <a:ext cx="1540934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ctr" anchorCtr="0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 Placeholder 1">
            <a:extLst>
              <a:ext uri="{FF2B5EF4-FFF2-40B4-BE49-F238E27FC236}">
                <a16:creationId xmlns:a16="http://schemas.microsoft.com/office/drawing/2014/main" id="{1DC6C82C-0819-1F4B-AEBC-130224E8DDA5}"/>
              </a:ext>
            </a:extLst>
          </p:cNvPr>
          <p:cNvSpPr txBox="1">
            <a:spLocks/>
          </p:cNvSpPr>
          <p:nvPr/>
        </p:nvSpPr>
        <p:spPr>
          <a:xfrm>
            <a:off x="624519" y="2753512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 Placeholder 1">
            <a:extLst>
              <a:ext uri="{FF2B5EF4-FFF2-40B4-BE49-F238E27FC236}">
                <a16:creationId xmlns:a16="http://schemas.microsoft.com/office/drawing/2014/main" id="{FDDF85EC-70DA-D145-A9E9-12AA89F38697}"/>
              </a:ext>
            </a:extLst>
          </p:cNvPr>
          <p:cNvSpPr txBox="1">
            <a:spLocks/>
          </p:cNvSpPr>
          <p:nvPr/>
        </p:nvSpPr>
        <p:spPr>
          <a:xfrm>
            <a:off x="4049644" y="2742223"/>
            <a:ext cx="1155005" cy="3385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 Placeholder 1">
            <a:extLst>
              <a:ext uri="{FF2B5EF4-FFF2-40B4-BE49-F238E27FC236}">
                <a16:creationId xmlns:a16="http://schemas.microsoft.com/office/drawing/2014/main" id="{2EF651BB-3842-FC45-9C79-B3FC2465EEC0}"/>
              </a:ext>
            </a:extLst>
          </p:cNvPr>
          <p:cNvSpPr txBox="1">
            <a:spLocks/>
          </p:cNvSpPr>
          <p:nvPr/>
        </p:nvSpPr>
        <p:spPr>
          <a:xfrm>
            <a:off x="624519" y="3278304"/>
            <a:ext cx="1155005" cy="3857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 Placeholder 1">
            <a:extLst>
              <a:ext uri="{FF2B5EF4-FFF2-40B4-BE49-F238E27FC236}">
                <a16:creationId xmlns:a16="http://schemas.microsoft.com/office/drawing/2014/main" id="{43889810-A5F2-DA47-A9CA-1AD4F3298EF9}"/>
              </a:ext>
            </a:extLst>
          </p:cNvPr>
          <p:cNvSpPr txBox="1">
            <a:spLocks/>
          </p:cNvSpPr>
          <p:nvPr/>
        </p:nvSpPr>
        <p:spPr>
          <a:xfrm>
            <a:off x="4049644" y="3278304"/>
            <a:ext cx="1155005" cy="3857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 Placeholder 1">
            <a:extLst>
              <a:ext uri="{FF2B5EF4-FFF2-40B4-BE49-F238E27FC236}">
                <a16:creationId xmlns:a16="http://schemas.microsoft.com/office/drawing/2014/main" id="{05E02595-3B8D-984D-958C-5E55D049D90E}"/>
              </a:ext>
            </a:extLst>
          </p:cNvPr>
          <p:cNvSpPr txBox="1">
            <a:spLocks/>
          </p:cNvSpPr>
          <p:nvPr/>
        </p:nvSpPr>
        <p:spPr>
          <a:xfrm>
            <a:off x="2100204" y="2157275"/>
            <a:ext cx="1662290" cy="43730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ctr" anchorCtr="0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UserPromo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 Placeholder 1">
            <a:extLst>
              <a:ext uri="{FF2B5EF4-FFF2-40B4-BE49-F238E27FC236}">
                <a16:creationId xmlns:a16="http://schemas.microsoft.com/office/drawing/2014/main" id="{811229F4-AF84-2143-AF58-7477C1C2859A}"/>
              </a:ext>
            </a:extLst>
          </p:cNvPr>
          <p:cNvSpPr txBox="1">
            <a:spLocks/>
          </p:cNvSpPr>
          <p:nvPr/>
        </p:nvSpPr>
        <p:spPr>
          <a:xfrm>
            <a:off x="2172170" y="2747939"/>
            <a:ext cx="1540935" cy="33852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 Placeholder 1">
            <a:extLst>
              <a:ext uri="{FF2B5EF4-FFF2-40B4-BE49-F238E27FC236}">
                <a16:creationId xmlns:a16="http://schemas.microsoft.com/office/drawing/2014/main" id="{61130BFF-7707-604C-AD2C-1582CED50FEF}"/>
              </a:ext>
            </a:extLst>
          </p:cNvPr>
          <p:cNvSpPr txBox="1">
            <a:spLocks/>
          </p:cNvSpPr>
          <p:nvPr/>
        </p:nvSpPr>
        <p:spPr>
          <a:xfrm>
            <a:off x="2151171" y="3302906"/>
            <a:ext cx="1540935" cy="33852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promo_id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CFFA5B7-F72D-E747-9828-819DA734A5C2}"/>
              </a:ext>
            </a:extLst>
          </p:cNvPr>
          <p:cNvCxnSpPr>
            <a:stCxn id="43" idx="1"/>
            <a:endCxn id="34" idx="3"/>
          </p:cNvCxnSpPr>
          <p:nvPr/>
        </p:nvCxnSpPr>
        <p:spPr>
          <a:xfrm flipH="1">
            <a:off x="1779524" y="2917202"/>
            <a:ext cx="392646" cy="5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7F09A77-3A5E-B045-8065-D3F7D53EE256}"/>
              </a:ext>
            </a:extLst>
          </p:cNvPr>
          <p:cNvCxnSpPr>
            <a:cxnSpLocks/>
            <a:stCxn id="44" idx="3"/>
            <a:endCxn id="35" idx="1"/>
          </p:cNvCxnSpPr>
          <p:nvPr/>
        </p:nvCxnSpPr>
        <p:spPr>
          <a:xfrm flipV="1">
            <a:off x="3692106" y="2911486"/>
            <a:ext cx="357538" cy="560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itle 4">
            <a:extLst>
              <a:ext uri="{FF2B5EF4-FFF2-40B4-BE49-F238E27FC236}">
                <a16:creationId xmlns:a16="http://schemas.microsoft.com/office/drawing/2014/main" id="{E94C605E-606C-AD4B-8F08-986D66612618}"/>
              </a:ext>
            </a:extLst>
          </p:cNvPr>
          <p:cNvSpPr txBox="1">
            <a:spLocks/>
          </p:cNvSpPr>
          <p:nvPr/>
        </p:nvSpPr>
        <p:spPr>
          <a:xfrm>
            <a:off x="931327" y="494905"/>
            <a:ext cx="7381650" cy="81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all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dirty="0"/>
              <a:t>Concepts: Relations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E541A67-FDA1-3147-9870-57FEFBB695B1}"/>
              </a:ext>
            </a:extLst>
          </p:cNvPr>
          <p:cNvSpPr/>
          <p:nvPr/>
        </p:nvSpPr>
        <p:spPr>
          <a:xfrm>
            <a:off x="350729" y="4217786"/>
            <a:ext cx="574527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some cases, you may need multiple instances on both sides of the relationship. </a:t>
            </a:r>
            <a:b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example, each user can have multiple promotion coupons. And each promotion can be applied to multiple users.</a:t>
            </a:r>
          </a:p>
        </p:txBody>
      </p: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9C0E3927-FBD5-CF4E-A156-5622C76E2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20039"/>
              </p:ext>
            </p:extLst>
          </p:nvPr>
        </p:nvGraphicFramePr>
        <p:xfrm>
          <a:off x="6726469" y="1511388"/>
          <a:ext cx="3974928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CF4C65B4-041F-4D45-861D-2AEC910361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396701"/>
              </p:ext>
            </p:extLst>
          </p:nvPr>
        </p:nvGraphicFramePr>
        <p:xfrm>
          <a:off x="6726469" y="2941579"/>
          <a:ext cx="3958228" cy="137564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11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79114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promo_id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amount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9%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15%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999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25%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687090"/>
                  </a:ext>
                </a:extLst>
              </a:tr>
            </a:tbl>
          </a:graphicData>
        </a:graphic>
      </p:graphicFrame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A6F820AF-54EC-9C47-B499-77A0ED4CA7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946861"/>
              </p:ext>
            </p:extLst>
          </p:nvPr>
        </p:nvGraphicFramePr>
        <p:xfrm>
          <a:off x="6726469" y="4683043"/>
          <a:ext cx="3958228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11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79114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promo_id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user_id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687090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999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7417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4123165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keys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405175" y="2485337"/>
            <a:ext cx="7381651" cy="434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A primary key is a value used to identify a record in a table uniquely.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050BF3F-FACD-6644-AE10-9C15FFA5B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75986"/>
              </p:ext>
            </p:extLst>
          </p:nvPr>
        </p:nvGraphicFramePr>
        <p:xfrm>
          <a:off x="3320790" y="3943533"/>
          <a:ext cx="5550420" cy="1854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850140">
                  <a:extLst>
                    <a:ext uri="{9D8B030D-6E8A-4147-A177-3AD203B41FA5}">
                      <a16:colId xmlns:a16="http://schemas.microsoft.com/office/drawing/2014/main" val="83650306"/>
                    </a:ext>
                  </a:extLst>
                </a:gridCol>
                <a:gridCol w="1850140">
                  <a:extLst>
                    <a:ext uri="{9D8B030D-6E8A-4147-A177-3AD203B41FA5}">
                      <a16:colId xmlns:a16="http://schemas.microsoft.com/office/drawing/2014/main" val="1111452760"/>
                    </a:ext>
                  </a:extLst>
                </a:gridCol>
                <a:gridCol w="1850140">
                  <a:extLst>
                    <a:ext uri="{9D8B030D-6E8A-4147-A177-3AD203B41FA5}">
                      <a16:colId xmlns:a16="http://schemas.microsoft.com/office/drawing/2014/main" val="2197209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Age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008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566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Carl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430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7694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41457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1650252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keys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405175" y="2485337"/>
            <a:ext cx="7381651" cy="434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A primary key is a value used to identify a record in a table uniquely.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050BF3F-FACD-6644-AE10-9C15FFA5B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2267475"/>
              </p:ext>
            </p:extLst>
          </p:nvPr>
        </p:nvGraphicFramePr>
        <p:xfrm>
          <a:off x="3320790" y="3943533"/>
          <a:ext cx="5550420" cy="1854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850140">
                  <a:extLst>
                    <a:ext uri="{9D8B030D-6E8A-4147-A177-3AD203B41FA5}">
                      <a16:colId xmlns:a16="http://schemas.microsoft.com/office/drawing/2014/main" val="83650306"/>
                    </a:ext>
                  </a:extLst>
                </a:gridCol>
                <a:gridCol w="1850140">
                  <a:extLst>
                    <a:ext uri="{9D8B030D-6E8A-4147-A177-3AD203B41FA5}">
                      <a16:colId xmlns:a16="http://schemas.microsoft.com/office/drawing/2014/main" val="1111452760"/>
                    </a:ext>
                  </a:extLst>
                </a:gridCol>
                <a:gridCol w="1850140">
                  <a:extLst>
                    <a:ext uri="{9D8B030D-6E8A-4147-A177-3AD203B41FA5}">
                      <a16:colId xmlns:a16="http://schemas.microsoft.com/office/drawing/2014/main" val="2197209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Student Age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008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566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Carl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430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Emma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7694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Jan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41457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5204136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keys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Primary Key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column(s) that make the primary key cannot contain duplicate or null values.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406B1C1-444B-E047-A296-85D0F3C652AA}"/>
              </a:ext>
            </a:extLst>
          </p:cNvPr>
          <p:cNvSpPr txBox="1">
            <a:spLocks/>
          </p:cNvSpPr>
          <p:nvPr/>
        </p:nvSpPr>
        <p:spPr>
          <a:xfrm>
            <a:off x="797845" y="3429000"/>
            <a:ext cx="6946333" cy="214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TABLE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 (</a:t>
            </a: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ship_id            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 PRIMARY KEY,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nickname        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varchar(35),</a:t>
            </a: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crew_size        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int,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commssion_date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)</a:t>
            </a:r>
          </a:p>
          <a:p>
            <a:pPr hangingPunct="1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4983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keys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9398341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 Key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ensures rows in one table have corresponding rows in another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helps </a:t>
            </a:r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 your Tables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not have to be unique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be null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0C750D2-2259-7F4F-A6E3-6EC6F5D9DD70}"/>
              </a:ext>
            </a:extLst>
          </p:cNvPr>
          <p:cNvCxnSpPr/>
          <p:nvPr/>
        </p:nvCxnSpPr>
        <p:spPr>
          <a:xfrm>
            <a:off x="5185775" y="2993721"/>
            <a:ext cx="1333552" cy="0"/>
          </a:xfrm>
          <a:prstGeom prst="straightConnector1">
            <a:avLst/>
          </a:prstGeom>
          <a:noFill/>
          <a:ln w="28575" cap="flat">
            <a:solidFill>
              <a:srgbClr val="C00000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8563A14-F2CA-D944-A55A-597EEC17F3E8}"/>
              </a:ext>
            </a:extLst>
          </p:cNvPr>
          <p:cNvSpPr/>
          <p:nvPr/>
        </p:nvSpPr>
        <p:spPr>
          <a:xfrm>
            <a:off x="6593301" y="2737836"/>
            <a:ext cx="12229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Joins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304152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Concepts: Joins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1870478"/>
            <a:ext cx="9623810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Used to combine rows from two or more tables based on a common field between them.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common field are typically the </a:t>
            </a:r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primary key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columns of the first table and </a:t>
            </a:r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 key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columns of the second table.</a:t>
            </a:r>
          </a:p>
        </p:txBody>
      </p:sp>
    </p:spTree>
    <p:extLst>
      <p:ext uri="{BB962C8B-B14F-4D97-AF65-F5344CB8AC3E}">
        <p14:creationId xmlns:p14="http://schemas.microsoft.com/office/powerpoint/2010/main" val="1403950255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8233694" cy="815740"/>
          </a:xfrm>
        </p:spPr>
        <p:txBody>
          <a:bodyPr>
            <a:normAutofit/>
          </a:bodyPr>
          <a:lstStyle/>
          <a:p>
            <a:r>
              <a:rPr lang="en-US" dirty="0"/>
              <a:t>Concepts: Inner Join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Inner Join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Most common type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Returns a result set that contains row in the left table that match with the row in the right table. </a:t>
            </a:r>
          </a:p>
        </p:txBody>
      </p:sp>
    </p:spTree>
    <p:extLst>
      <p:ext uri="{BB962C8B-B14F-4D97-AF65-F5344CB8AC3E}">
        <p14:creationId xmlns:p14="http://schemas.microsoft.com/office/powerpoint/2010/main" val="34509137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248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database stores data!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It’s a collection of information that is organized so that it can be easily: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Accessed,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Managed, and </a:t>
            </a:r>
          </a:p>
          <a:p>
            <a:pPr marL="990600" lvl="1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Updated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a database?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9DEEDC-41CD-994D-918A-75EEB83F47AE}"/>
              </a:ext>
            </a:extLst>
          </p:cNvPr>
          <p:cNvSpPr/>
          <p:nvPr/>
        </p:nvSpPr>
        <p:spPr>
          <a:xfrm>
            <a:off x="5476037" y="3616002"/>
            <a:ext cx="2043288" cy="1919111"/>
          </a:xfrm>
          <a:prstGeom prst="ellipse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4D16A74-ADE5-EF49-94CE-ABB3C5ADF45E}"/>
              </a:ext>
            </a:extLst>
          </p:cNvPr>
          <p:cNvSpPr/>
          <p:nvPr/>
        </p:nvSpPr>
        <p:spPr>
          <a:xfrm>
            <a:off x="8642570" y="3616002"/>
            <a:ext cx="2043288" cy="1919111"/>
          </a:xfrm>
          <a:prstGeom prst="ellipse">
            <a:avLst/>
          </a:prstGeom>
          <a:solidFill>
            <a:srgbClr val="FFFFFF"/>
          </a:solidFill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08F808-A482-7A4C-8E7D-F0BC866F0A9C}"/>
              </a:ext>
            </a:extLst>
          </p:cNvPr>
          <p:cNvSpPr txBox="1"/>
          <p:nvPr/>
        </p:nvSpPr>
        <p:spPr>
          <a:xfrm>
            <a:off x="6006613" y="4398405"/>
            <a:ext cx="146755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rbel"/>
              </a:rPr>
              <a:t>RDBMS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8B96D-1F71-1842-BA9E-1933F563028C}"/>
              </a:ext>
            </a:extLst>
          </p:cNvPr>
          <p:cNvSpPr txBox="1"/>
          <p:nvPr/>
        </p:nvSpPr>
        <p:spPr>
          <a:xfrm>
            <a:off x="9218302" y="4375502"/>
            <a:ext cx="146755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NoSQL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rbe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6209E7-F792-2940-A7E4-954A5E905C94}"/>
              </a:ext>
            </a:extLst>
          </p:cNvPr>
          <p:cNvSpPr/>
          <p:nvPr/>
        </p:nvSpPr>
        <p:spPr>
          <a:xfrm>
            <a:off x="2073087" y="5375499"/>
            <a:ext cx="24863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Relational Database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Management Systems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aphic 10" descr="Line arrow Slight curve">
            <a:extLst>
              <a:ext uri="{FF2B5EF4-FFF2-40B4-BE49-F238E27FC236}">
                <a16:creationId xmlns:a16="http://schemas.microsoft.com/office/drawing/2014/main" id="{EF2F0FD0-AFB7-EB4A-B3D4-032A0A184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33822" flipV="1">
            <a:off x="4626016" y="4930205"/>
            <a:ext cx="1134260" cy="120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23382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7550521" cy="815740"/>
          </a:xfrm>
        </p:spPr>
        <p:txBody>
          <a:bodyPr>
            <a:normAutofit/>
          </a:bodyPr>
          <a:lstStyle/>
          <a:p>
            <a:r>
              <a:rPr lang="en-US" dirty="0"/>
              <a:t>Concepts: Inner Join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362EB7-4439-7147-85FA-C65A2DB3F26C}"/>
              </a:ext>
            </a:extLst>
          </p:cNvPr>
          <p:cNvSpPr/>
          <p:nvPr/>
        </p:nvSpPr>
        <p:spPr>
          <a:xfrm>
            <a:off x="7488010" y="2066708"/>
            <a:ext cx="4121063" cy="2062103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atinLnBrk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a.id id_a,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a.fruit fruit_a,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b.id id_b,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b.fruit fruit_b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basket_a a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INNER JOIN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basket_b b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a.fruit = b.fruit;</a:t>
            </a:r>
          </a:p>
        </p:txBody>
      </p:sp>
      <p:pic>
        <p:nvPicPr>
          <p:cNvPr id="14" name="Graphic 13" descr="Line arrow Slight curve">
            <a:extLst>
              <a:ext uri="{FF2B5EF4-FFF2-40B4-BE49-F238E27FC236}">
                <a16:creationId xmlns:a16="http://schemas.microsoft.com/office/drawing/2014/main" id="{BFCE07B1-310C-1E47-8D1C-E1F27323B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923677" flipV="1">
            <a:off x="9013695" y="4033752"/>
            <a:ext cx="1082891" cy="1552600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0D6F9B7-9493-4B46-A938-C247AA580F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091826"/>
              </p:ext>
            </p:extLst>
          </p:nvPr>
        </p:nvGraphicFramePr>
        <p:xfrm>
          <a:off x="4104362" y="5190955"/>
          <a:ext cx="466385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26223993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C2A044A-E9BD-D247-B9DD-22747DD8E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55162"/>
              </p:ext>
            </p:extLst>
          </p:nvPr>
        </p:nvGraphicFramePr>
        <p:xfrm>
          <a:off x="1257003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916032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73312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FB7F091-13D0-E24A-95DA-5EFD7A4105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202152"/>
              </p:ext>
            </p:extLst>
          </p:nvPr>
        </p:nvGraphicFramePr>
        <p:xfrm>
          <a:off x="4238198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07885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5348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916D3F6-1803-8346-A229-5DC7F31A5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302386"/>
              </p:ext>
            </p:extLst>
          </p:nvPr>
        </p:nvGraphicFramePr>
        <p:xfrm>
          <a:off x="1548692" y="1843330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basket_a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5014958-8ACA-6E45-BD6E-0131A5513A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827896"/>
              </p:ext>
            </p:extLst>
          </p:nvPr>
        </p:nvGraphicFramePr>
        <p:xfrm>
          <a:off x="4494390" y="1845418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basket_b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pic>
        <p:nvPicPr>
          <p:cNvPr id="24" name="Picture 23">
            <a:extLst>
              <a:ext uri="{FF2B5EF4-FFF2-40B4-BE49-F238E27FC236}">
                <a16:creationId xmlns:a16="http://schemas.microsoft.com/office/drawing/2014/main" id="{BFD741B8-9D58-F34D-93B6-428A6DC17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347" y="4542862"/>
            <a:ext cx="1776025" cy="127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416456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6856839" cy="815740"/>
          </a:xfrm>
        </p:spPr>
        <p:txBody>
          <a:bodyPr>
            <a:normAutofit/>
          </a:bodyPr>
          <a:lstStyle/>
          <a:p>
            <a:r>
              <a:rPr lang="en-US" dirty="0"/>
              <a:t>Concepts: Left Join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 Outer Join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Returns all rows from the left table (basket_a), with the matching rows in the right table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basket_b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). The result is Null in the right side when there is no match.</a:t>
            </a:r>
          </a:p>
        </p:txBody>
      </p:sp>
    </p:spTree>
    <p:extLst>
      <p:ext uri="{BB962C8B-B14F-4D97-AF65-F5344CB8AC3E}">
        <p14:creationId xmlns:p14="http://schemas.microsoft.com/office/powerpoint/2010/main" val="1218941202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7518990" cy="815740"/>
          </a:xfrm>
        </p:spPr>
        <p:txBody>
          <a:bodyPr>
            <a:normAutofit/>
          </a:bodyPr>
          <a:lstStyle/>
          <a:p>
            <a:r>
              <a:rPr lang="en-US" dirty="0"/>
              <a:t>Concepts: Left Joins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362EB7-4439-7147-85FA-C65A2DB3F26C}"/>
              </a:ext>
            </a:extLst>
          </p:cNvPr>
          <p:cNvSpPr/>
          <p:nvPr/>
        </p:nvSpPr>
        <p:spPr>
          <a:xfrm>
            <a:off x="7488010" y="2066708"/>
            <a:ext cx="4121063" cy="2062103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atinLnBrk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a.id id_a,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a.fruit fruit_a,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b.id id_b,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b.fruit fruit_b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basket_a a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 JOIN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basket_b b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a.fruit = b.fruit;</a:t>
            </a:r>
          </a:p>
        </p:txBody>
      </p:sp>
      <p:pic>
        <p:nvPicPr>
          <p:cNvPr id="14" name="Graphic 13" descr="Line arrow Slight curve">
            <a:extLst>
              <a:ext uri="{FF2B5EF4-FFF2-40B4-BE49-F238E27FC236}">
                <a16:creationId xmlns:a16="http://schemas.microsoft.com/office/drawing/2014/main" id="{BFCE07B1-310C-1E47-8D1C-E1F27323B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923677" flipV="1">
            <a:off x="9013695" y="4033752"/>
            <a:ext cx="1082891" cy="1552600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0D6F9B7-9493-4B46-A938-C247AA580F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176377"/>
              </p:ext>
            </p:extLst>
          </p:nvPr>
        </p:nvGraphicFramePr>
        <p:xfrm>
          <a:off x="4104362" y="4752545"/>
          <a:ext cx="4663852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26223993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482173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040706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C2A044A-E9BD-D247-B9DD-22747DD8ECEB}"/>
              </a:ext>
            </a:extLst>
          </p:cNvPr>
          <p:cNvGraphicFramePr>
            <a:graphicFrameLocks noGrp="1"/>
          </p:cNvGraphicFramePr>
          <p:nvPr/>
        </p:nvGraphicFramePr>
        <p:xfrm>
          <a:off x="1257003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916032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73312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FB7F091-13D0-E24A-95DA-5EFD7A4105A1}"/>
              </a:ext>
            </a:extLst>
          </p:cNvPr>
          <p:cNvGraphicFramePr>
            <a:graphicFrameLocks noGrp="1"/>
          </p:cNvGraphicFramePr>
          <p:nvPr/>
        </p:nvGraphicFramePr>
        <p:xfrm>
          <a:off x="4238198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07885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5348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916D3F6-1803-8346-A229-5DC7F31A5104}"/>
              </a:ext>
            </a:extLst>
          </p:cNvPr>
          <p:cNvGraphicFramePr>
            <a:graphicFrameLocks noGrp="1"/>
          </p:cNvGraphicFramePr>
          <p:nvPr/>
        </p:nvGraphicFramePr>
        <p:xfrm>
          <a:off x="1548692" y="1843330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basket_a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5014958-8ACA-6E45-BD6E-0131A5513A5C}"/>
              </a:ext>
            </a:extLst>
          </p:cNvPr>
          <p:cNvGraphicFramePr>
            <a:graphicFrameLocks noGrp="1"/>
          </p:cNvGraphicFramePr>
          <p:nvPr/>
        </p:nvGraphicFramePr>
        <p:xfrm>
          <a:off x="4494390" y="1845418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basket_b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293A386F-CB22-8044-A426-361F18B1A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358" y="4522498"/>
            <a:ext cx="1680003" cy="120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971241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7445418" cy="815740"/>
          </a:xfrm>
        </p:spPr>
        <p:txBody>
          <a:bodyPr>
            <a:normAutofit/>
          </a:bodyPr>
          <a:lstStyle/>
          <a:p>
            <a:r>
              <a:rPr lang="en-US" dirty="0"/>
              <a:t>Concepts: Right Joins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Outer Join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Returns all rows from the right table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basket_b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), with the matching rows in the left table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basket_a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). The result is Null in the left side when there is no match.</a:t>
            </a:r>
          </a:p>
        </p:txBody>
      </p:sp>
    </p:spTree>
    <p:extLst>
      <p:ext uri="{BB962C8B-B14F-4D97-AF65-F5344CB8AC3E}">
        <p14:creationId xmlns:p14="http://schemas.microsoft.com/office/powerpoint/2010/main" val="1225977461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7540011" cy="815740"/>
          </a:xfrm>
        </p:spPr>
        <p:txBody>
          <a:bodyPr>
            <a:normAutofit/>
          </a:bodyPr>
          <a:lstStyle/>
          <a:p>
            <a:r>
              <a:rPr lang="en-US" dirty="0"/>
              <a:t>Concepts: right Join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362EB7-4439-7147-85FA-C65A2DB3F26C}"/>
              </a:ext>
            </a:extLst>
          </p:cNvPr>
          <p:cNvSpPr/>
          <p:nvPr/>
        </p:nvSpPr>
        <p:spPr>
          <a:xfrm>
            <a:off x="7488010" y="2066708"/>
            <a:ext cx="4121063" cy="2062103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atinLnBrk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a.id id_a,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a.fruit fruit_a,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b.id id_b,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b.fruit fruit_b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basket_a a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JOIN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basket_b b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a.fruit = b.fruit;</a:t>
            </a:r>
          </a:p>
        </p:txBody>
      </p:sp>
      <p:pic>
        <p:nvPicPr>
          <p:cNvPr id="14" name="Graphic 13" descr="Line arrow Slight curve">
            <a:extLst>
              <a:ext uri="{FF2B5EF4-FFF2-40B4-BE49-F238E27FC236}">
                <a16:creationId xmlns:a16="http://schemas.microsoft.com/office/drawing/2014/main" id="{BFCE07B1-310C-1E47-8D1C-E1F27323B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923677" flipV="1">
            <a:off x="9013695" y="4033752"/>
            <a:ext cx="1082891" cy="1552600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C2A044A-E9BD-D247-B9DD-22747DD8ECEB}"/>
              </a:ext>
            </a:extLst>
          </p:cNvPr>
          <p:cNvGraphicFramePr>
            <a:graphicFrameLocks noGrp="1"/>
          </p:cNvGraphicFramePr>
          <p:nvPr/>
        </p:nvGraphicFramePr>
        <p:xfrm>
          <a:off x="1257003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916032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73312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FB7F091-13D0-E24A-95DA-5EFD7A4105A1}"/>
              </a:ext>
            </a:extLst>
          </p:cNvPr>
          <p:cNvGraphicFramePr>
            <a:graphicFrameLocks noGrp="1"/>
          </p:cNvGraphicFramePr>
          <p:nvPr/>
        </p:nvGraphicFramePr>
        <p:xfrm>
          <a:off x="4238198" y="2214170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07885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5348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916D3F6-1803-8346-A229-5DC7F31A5104}"/>
              </a:ext>
            </a:extLst>
          </p:cNvPr>
          <p:cNvGraphicFramePr>
            <a:graphicFrameLocks noGrp="1"/>
          </p:cNvGraphicFramePr>
          <p:nvPr/>
        </p:nvGraphicFramePr>
        <p:xfrm>
          <a:off x="1548692" y="1843330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basket_a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5014958-8ACA-6E45-BD6E-0131A5513A5C}"/>
              </a:ext>
            </a:extLst>
          </p:cNvPr>
          <p:cNvGraphicFramePr>
            <a:graphicFrameLocks noGrp="1"/>
          </p:cNvGraphicFramePr>
          <p:nvPr/>
        </p:nvGraphicFramePr>
        <p:xfrm>
          <a:off x="4494390" y="1845418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basket_b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68A8AEE-4807-B24A-8C66-4C017AF3F2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310085"/>
              </p:ext>
            </p:extLst>
          </p:nvPr>
        </p:nvGraphicFramePr>
        <p:xfrm>
          <a:off x="4104362" y="4752545"/>
          <a:ext cx="4663852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26223993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482173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040706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9645D88-B6E2-6648-9DAA-C0F21CC6D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114" y="4419033"/>
            <a:ext cx="1823704" cy="131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490436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7582052" cy="815740"/>
          </a:xfrm>
        </p:spPr>
        <p:txBody>
          <a:bodyPr>
            <a:normAutofit/>
          </a:bodyPr>
          <a:lstStyle/>
          <a:p>
            <a:r>
              <a:rPr lang="en-US" dirty="0"/>
              <a:t>Concepts: outer Join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3819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Full Outer Join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Returns all rows from the left table (basket_a) and from the right table (basket_b).</a:t>
            </a:r>
          </a:p>
        </p:txBody>
      </p:sp>
    </p:spTree>
    <p:extLst>
      <p:ext uri="{BB962C8B-B14F-4D97-AF65-F5344CB8AC3E}">
        <p14:creationId xmlns:p14="http://schemas.microsoft.com/office/powerpoint/2010/main" val="2031654496"/>
      </p:ext>
    </p:ext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7235211" cy="815740"/>
          </a:xfrm>
        </p:spPr>
        <p:txBody>
          <a:bodyPr>
            <a:normAutofit/>
          </a:bodyPr>
          <a:lstStyle/>
          <a:p>
            <a:r>
              <a:rPr lang="en-US" dirty="0"/>
              <a:t>Concepts: outer Join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362EB7-4439-7147-85FA-C65A2DB3F26C}"/>
              </a:ext>
            </a:extLst>
          </p:cNvPr>
          <p:cNvSpPr/>
          <p:nvPr/>
        </p:nvSpPr>
        <p:spPr>
          <a:xfrm>
            <a:off x="7315200" y="1853766"/>
            <a:ext cx="4293873" cy="2062103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atinLnBrk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a.id id_a,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a.fruit fruit_a,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b.id id_b,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b.fruit fruit_b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latinLnBrk="1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   basket_a a</a:t>
            </a:r>
          </a:p>
          <a:p>
            <a:pPr latinLnBrk="1"/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OUTER JOIN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basket_b b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a.fruit = b.fruit;</a:t>
            </a:r>
          </a:p>
        </p:txBody>
      </p:sp>
      <p:pic>
        <p:nvPicPr>
          <p:cNvPr id="14" name="Graphic 13" descr="Line arrow Slight curve">
            <a:extLst>
              <a:ext uri="{FF2B5EF4-FFF2-40B4-BE49-F238E27FC236}">
                <a16:creationId xmlns:a16="http://schemas.microsoft.com/office/drawing/2014/main" id="{BFCE07B1-310C-1E47-8D1C-E1F27323B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347465" flipV="1">
            <a:off x="9013695" y="3795758"/>
            <a:ext cx="1082891" cy="1552600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C2A044A-E9BD-D247-B9DD-22747DD8E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385049"/>
              </p:ext>
            </p:extLst>
          </p:nvPr>
        </p:nvGraphicFramePr>
        <p:xfrm>
          <a:off x="1257003" y="2001228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916032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73312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FB7F091-13D0-E24A-95DA-5EFD7A4105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376089"/>
              </p:ext>
            </p:extLst>
          </p:nvPr>
        </p:nvGraphicFramePr>
        <p:xfrm>
          <a:off x="4238198" y="2001228"/>
          <a:ext cx="2331926" cy="17325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07885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5348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916D3F6-1803-8346-A229-5DC7F31A5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5295079"/>
              </p:ext>
            </p:extLst>
          </p:nvPr>
        </p:nvGraphicFramePr>
        <p:xfrm>
          <a:off x="1548692" y="1630388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basket_a</a:t>
                      </a:r>
                      <a:endParaRPr 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5014958-8ACA-6E45-BD6E-0131A5513A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869845"/>
              </p:ext>
            </p:extLst>
          </p:nvPr>
        </p:nvGraphicFramePr>
        <p:xfrm>
          <a:off x="4494390" y="1632476"/>
          <a:ext cx="182370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2370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basket_b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07307BD-A65B-C846-A1DA-AAC71836F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121155"/>
              </p:ext>
            </p:extLst>
          </p:nvPr>
        </p:nvGraphicFramePr>
        <p:xfrm>
          <a:off x="4189710" y="4215302"/>
          <a:ext cx="4663852" cy="244648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5963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4064249162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26223993"/>
                    </a:ext>
                  </a:extLst>
                </a:gridCol>
                <a:gridCol w="1165963">
                  <a:extLst>
                    <a:ext uri="{9D8B030D-6E8A-4147-A177-3AD203B41FA5}">
                      <a16:colId xmlns:a16="http://schemas.microsoft.com/office/drawing/2014/main" val="1436587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id_b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fruit_b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Apple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Orange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Banana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482173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Cucumber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04070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Watermelon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383122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Null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977704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EE189856-4B86-8F48-AE5D-19D970196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803" y="4424399"/>
            <a:ext cx="1624325" cy="116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72790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7" y="494905"/>
            <a:ext cx="5588000" cy="815740"/>
          </a:xfrm>
        </p:spPr>
        <p:txBody>
          <a:bodyPr>
            <a:normAutofit/>
          </a:bodyPr>
          <a:lstStyle/>
          <a:p>
            <a:r>
              <a:rPr lang="en-US" dirty="0"/>
              <a:t>More Sql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1870478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B63904E-E6EE-774D-9F13-FB10C3AB0181}"/>
              </a:ext>
            </a:extLst>
          </p:cNvPr>
          <p:cNvSpPr txBox="1">
            <a:spLocks/>
          </p:cNvSpPr>
          <p:nvPr/>
        </p:nvSpPr>
        <p:spPr>
          <a:xfrm>
            <a:off x="786556" y="2466252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 100;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8F1D4A-6B46-814E-B519-376A47F45215}"/>
              </a:ext>
            </a:extLst>
          </p:cNvPr>
          <p:cNvGrpSpPr/>
          <p:nvPr/>
        </p:nvGrpSpPr>
        <p:grpSpPr>
          <a:xfrm>
            <a:off x="6625760" y="1872566"/>
            <a:ext cx="5721481" cy="1273559"/>
            <a:chOff x="6625760" y="1872566"/>
            <a:chExt cx="5721481" cy="1273559"/>
          </a:xfrm>
        </p:grpSpPr>
        <p:sp>
          <p:nvSpPr>
            <p:cNvPr id="10" name="Text Placeholder 1">
              <a:extLst>
                <a:ext uri="{FF2B5EF4-FFF2-40B4-BE49-F238E27FC236}">
                  <a16:creationId xmlns:a16="http://schemas.microsoft.com/office/drawing/2014/main" id="{9E73A080-9D78-7D4F-A636-0DD2ABD08726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LIKE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 Placeholder 1">
              <a:extLst>
                <a:ext uri="{FF2B5EF4-FFF2-40B4-BE49-F238E27FC236}">
                  <a16:creationId xmlns:a16="http://schemas.microsoft.com/office/drawing/2014/main" id="{4D628EBA-E9B9-DA4C-9D29-2D70107325A8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*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</a:t>
              </a:r>
              <a:b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WHERE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nickname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LIKE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‘%fa%’;</a:t>
              </a:r>
            </a:p>
            <a:p>
              <a:pPr hangingPunct="1"/>
              <a:endPara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5FF73B-9822-744C-A06F-BFA614041D2F}"/>
              </a:ext>
            </a:extLst>
          </p:cNvPr>
          <p:cNvGrpSpPr/>
          <p:nvPr/>
        </p:nvGrpSpPr>
        <p:grpSpPr>
          <a:xfrm>
            <a:off x="786555" y="3739811"/>
            <a:ext cx="5721481" cy="1273559"/>
            <a:chOff x="6625760" y="1872566"/>
            <a:chExt cx="5721481" cy="1273559"/>
          </a:xfrm>
        </p:grpSpPr>
        <p:sp>
          <p:nvSpPr>
            <p:cNvPr id="14" name="Text Placeholder 1">
              <a:extLst>
                <a:ext uri="{FF2B5EF4-FFF2-40B4-BE49-F238E27FC236}">
                  <a16:creationId xmlns:a16="http://schemas.microsoft.com/office/drawing/2014/main" id="{7BD9D9AB-38B4-754C-8570-6F0CF759003F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BETWEEN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 Placeholder 1">
              <a:extLst>
                <a:ext uri="{FF2B5EF4-FFF2-40B4-BE49-F238E27FC236}">
                  <a16:creationId xmlns:a16="http://schemas.microsoft.com/office/drawing/2014/main" id="{40984C10-87BB-1541-A466-B96BDBC74EDE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*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</a:t>
              </a:r>
              <a:b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WHERE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crew_size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BETWEEN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5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AND 10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;</a:t>
              </a:r>
            </a:p>
            <a:p>
              <a:pPr hangingPunct="1"/>
              <a:endPara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B860F62-20B6-B443-BAC5-5F569C2E25A8}"/>
              </a:ext>
            </a:extLst>
          </p:cNvPr>
          <p:cNvGrpSpPr/>
          <p:nvPr/>
        </p:nvGrpSpPr>
        <p:grpSpPr>
          <a:xfrm>
            <a:off x="6675863" y="3729373"/>
            <a:ext cx="5721481" cy="1273559"/>
            <a:chOff x="6625760" y="1872566"/>
            <a:chExt cx="5721481" cy="1273559"/>
          </a:xfrm>
        </p:grpSpPr>
        <p:sp>
          <p:nvSpPr>
            <p:cNvPr id="17" name="Text Placeholder 1">
              <a:extLst>
                <a:ext uri="{FF2B5EF4-FFF2-40B4-BE49-F238E27FC236}">
                  <a16:creationId xmlns:a16="http://schemas.microsoft.com/office/drawing/2014/main" id="{C59FEBE1-7D46-C54F-B62B-9471A4AE6842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DISTINCT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 Placeholder 1">
              <a:extLst>
                <a:ext uri="{FF2B5EF4-FFF2-40B4-BE49-F238E27FC236}">
                  <a16:creationId xmlns:a16="http://schemas.microsoft.com/office/drawing/2014/main" id="{9A5F3E71-FBA5-E24E-9690-9C28708FE1F4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DISTINCT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nickname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5026067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9978844" cy="815740"/>
          </a:xfrm>
        </p:spPr>
        <p:txBody>
          <a:bodyPr>
            <a:normAutofit fontScale="90000"/>
          </a:bodyPr>
          <a:lstStyle/>
          <a:p>
            <a:r>
              <a:rPr lang="en-US" dirty="0"/>
              <a:t>More Sql: database management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1870478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B63904E-E6EE-774D-9F13-FB10C3AB0181}"/>
              </a:ext>
            </a:extLst>
          </p:cNvPr>
          <p:cNvSpPr txBox="1">
            <a:spLocks/>
          </p:cNvSpPr>
          <p:nvPr/>
        </p:nvSpPr>
        <p:spPr>
          <a:xfrm>
            <a:off x="786556" y="2466252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ALTER TABLE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table_name 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DROP|ADD|RENAME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COLUMN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column_name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TYPE;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 DATABASE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RENAME TO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newdb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hangingPunct="1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8F1D4A-6B46-814E-B519-376A47F45215}"/>
              </a:ext>
            </a:extLst>
          </p:cNvPr>
          <p:cNvGrpSpPr/>
          <p:nvPr/>
        </p:nvGrpSpPr>
        <p:grpSpPr>
          <a:xfrm>
            <a:off x="6625760" y="1872566"/>
            <a:ext cx="5721481" cy="1273559"/>
            <a:chOff x="6625760" y="1872566"/>
            <a:chExt cx="5721481" cy="1273559"/>
          </a:xfrm>
        </p:grpSpPr>
        <p:sp>
          <p:nvSpPr>
            <p:cNvPr id="10" name="Text Placeholder 1">
              <a:extLst>
                <a:ext uri="{FF2B5EF4-FFF2-40B4-BE49-F238E27FC236}">
                  <a16:creationId xmlns:a16="http://schemas.microsoft.com/office/drawing/2014/main" id="{9E73A080-9D78-7D4F-A636-0DD2ABD08726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DROP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 Placeholder 1">
              <a:extLst>
                <a:ext uri="{FF2B5EF4-FFF2-40B4-BE49-F238E27FC236}">
                  <a16:creationId xmlns:a16="http://schemas.microsoft.com/office/drawing/2014/main" id="{4D628EBA-E9B9-DA4C-9D29-2D70107325A8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DROP DATABASE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databse_name;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2788827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More Sql: Aggregation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1870478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B63904E-E6EE-774D-9F13-FB10C3AB0181}"/>
              </a:ext>
            </a:extLst>
          </p:cNvPr>
          <p:cNvSpPr txBox="1">
            <a:spLocks/>
          </p:cNvSpPr>
          <p:nvPr/>
        </p:nvSpPr>
        <p:spPr>
          <a:xfrm>
            <a:off x="786556" y="2466252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COUNT(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8F1D4A-6B46-814E-B519-376A47F45215}"/>
              </a:ext>
            </a:extLst>
          </p:cNvPr>
          <p:cNvGrpSpPr/>
          <p:nvPr/>
        </p:nvGrpSpPr>
        <p:grpSpPr>
          <a:xfrm>
            <a:off x="6638286" y="1834988"/>
            <a:ext cx="5721481" cy="1273559"/>
            <a:chOff x="6625760" y="1872566"/>
            <a:chExt cx="5721481" cy="1273559"/>
          </a:xfrm>
        </p:grpSpPr>
        <p:sp>
          <p:nvSpPr>
            <p:cNvPr id="10" name="Text Placeholder 1">
              <a:extLst>
                <a:ext uri="{FF2B5EF4-FFF2-40B4-BE49-F238E27FC236}">
                  <a16:creationId xmlns:a16="http://schemas.microsoft.com/office/drawing/2014/main" id="{9E73A080-9D78-7D4F-A636-0DD2ABD08726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 Placeholder 1">
              <a:extLst>
                <a:ext uri="{FF2B5EF4-FFF2-40B4-BE49-F238E27FC236}">
                  <a16:creationId xmlns:a16="http://schemas.microsoft.com/office/drawing/2014/main" id="{4D628EBA-E9B9-DA4C-9D29-2D70107325A8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SUM(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*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  </a:t>
              </a:r>
              <a:b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spaceship;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5FF73B-9822-744C-A06F-BFA614041D2F}"/>
              </a:ext>
            </a:extLst>
          </p:cNvPr>
          <p:cNvGrpSpPr/>
          <p:nvPr/>
        </p:nvGrpSpPr>
        <p:grpSpPr>
          <a:xfrm>
            <a:off x="786555" y="3739811"/>
            <a:ext cx="5721481" cy="1273559"/>
            <a:chOff x="6625760" y="1872566"/>
            <a:chExt cx="5721481" cy="1273559"/>
          </a:xfrm>
        </p:grpSpPr>
        <p:sp>
          <p:nvSpPr>
            <p:cNvPr id="14" name="Text Placeholder 1">
              <a:extLst>
                <a:ext uri="{FF2B5EF4-FFF2-40B4-BE49-F238E27FC236}">
                  <a16:creationId xmlns:a16="http://schemas.microsoft.com/office/drawing/2014/main" id="{7BD9D9AB-38B4-754C-8570-6F0CF759003F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MIN/MAX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 Placeholder 1">
              <a:extLst>
                <a:ext uri="{FF2B5EF4-FFF2-40B4-BE49-F238E27FC236}">
                  <a16:creationId xmlns:a16="http://schemas.microsoft.com/office/drawing/2014/main" id="{40984C10-87BB-1541-A466-B96BDBC74EDE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MIN(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crew_size)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</a:t>
              </a:r>
            </a:p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spaceship;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83C9501-A4B6-584F-BB4D-BB8584B3751E}"/>
              </a:ext>
            </a:extLst>
          </p:cNvPr>
          <p:cNvGrpSpPr/>
          <p:nvPr/>
        </p:nvGrpSpPr>
        <p:grpSpPr>
          <a:xfrm>
            <a:off x="6663337" y="3729373"/>
            <a:ext cx="5721481" cy="1273559"/>
            <a:chOff x="6625760" y="1872566"/>
            <a:chExt cx="5721481" cy="1273559"/>
          </a:xfrm>
        </p:grpSpPr>
        <p:sp>
          <p:nvSpPr>
            <p:cNvPr id="16" name="Text Placeholder 1">
              <a:extLst>
                <a:ext uri="{FF2B5EF4-FFF2-40B4-BE49-F238E27FC236}">
                  <a16:creationId xmlns:a16="http://schemas.microsoft.com/office/drawing/2014/main" id="{83A4A977-C475-B842-8A85-417B1F949CFE}"/>
                </a:ext>
              </a:extLst>
            </p:cNvPr>
            <p:cNvSpPr txBox="1">
              <a:spLocks/>
            </p:cNvSpPr>
            <p:nvPr/>
          </p:nvSpPr>
          <p:spPr>
            <a:xfrm>
              <a:off x="6637050" y="1872566"/>
              <a:ext cx="4124884" cy="12735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marL="342900" indent="-342900" hangingPunct="1">
                <a:buFont typeface="Arial"/>
                <a:buChar char="•"/>
              </a:pP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AVG</a:t>
              </a:r>
              <a:endPara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 Placeholder 1">
              <a:extLst>
                <a:ext uri="{FF2B5EF4-FFF2-40B4-BE49-F238E27FC236}">
                  <a16:creationId xmlns:a16="http://schemas.microsoft.com/office/drawing/2014/main" id="{2137C3EB-9843-2B42-A660-242A44C85F8B}"/>
                </a:ext>
              </a:extLst>
            </p:cNvPr>
            <p:cNvSpPr txBox="1">
              <a:spLocks/>
            </p:cNvSpPr>
            <p:nvPr/>
          </p:nvSpPr>
          <p:spPr>
            <a:xfrm>
              <a:off x="6625760" y="2468340"/>
              <a:ext cx="5721481" cy="67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lIns="45719" rIns="45719" anchor="t">
              <a:noAutofit/>
            </a:bodyPr>
            <a:lstStyle>
              <a:lvl1pPr marL="0" marR="0" indent="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1pPr>
              <a:lvl2pPr marL="647700" marR="0" indent="-1905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2pPr>
              <a:lvl3pPr marL="1143000" marR="0" indent="-228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3pPr>
              <a:lvl4pPr marL="16256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4pPr>
              <a:lvl5pPr marL="2082800" marR="0" indent="-2540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20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5pPr>
              <a:lvl6pPr marL="24638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6pPr>
              <a:lvl7pPr marL="29210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7pPr>
              <a:lvl8pPr marL="33782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8pPr>
              <a:lvl9pPr marL="3835400" marR="0" indent="-1778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400" b="0" i="0" u="none" strike="noStrike" cap="none" spc="0" baseline="0">
                  <a:solidFill>
                    <a:srgbClr val="000000"/>
                  </a:solidFill>
                  <a:uFillTx/>
                  <a:latin typeface="Corbel"/>
                  <a:ea typeface="Corbel"/>
                  <a:cs typeface="Corbel"/>
                  <a:sym typeface="Corbel"/>
                </a:defRPr>
              </a:lvl9pPr>
            </a:lstStyle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SELECT AVG(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crew_size)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</a:t>
              </a:r>
            </a:p>
            <a:p>
              <a:pPr hangingPunct="1"/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FROM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spaceship;</a:t>
              </a:r>
            </a:p>
            <a:p>
              <a:pPr hangingPunct="1"/>
              <a:endPara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213E388-19D8-EF43-AC6C-DAA2596C0457}"/>
              </a:ext>
            </a:extLst>
          </p:cNvPr>
          <p:cNvSpPr/>
          <p:nvPr/>
        </p:nvSpPr>
        <p:spPr>
          <a:xfrm>
            <a:off x="3318196" y="5609144"/>
            <a:ext cx="48613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Aggregate over the entire table. 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7331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2">
            <a:extLst>
              <a:ext uri="{FF2B5EF4-FFF2-40B4-BE49-F238E27FC236}">
                <a16:creationId xmlns:a16="http://schemas.microsoft.com/office/drawing/2014/main" id="{68EDF5C5-A1CC-1747-8CEB-514B61354FE7}"/>
              </a:ext>
            </a:extLst>
          </p:cNvPr>
          <p:cNvSpPr txBox="1"/>
          <p:nvPr/>
        </p:nvSpPr>
        <p:spPr>
          <a:xfrm>
            <a:off x="1734070" y="437016"/>
            <a:ext cx="9448780" cy="3162404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title</a:t>
            </a:r>
            <a:r>
              <a:rPr lang="en-US" dirty="0">
                <a:latin typeface="Courier New"/>
                <a:cs typeface="Courier New"/>
              </a:rPr>
              <a:t>: "A Quiet Place",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year</a:t>
            </a:r>
            <a:r>
              <a:rPr lang="en-US" dirty="0">
                <a:latin typeface="Courier New"/>
                <a:cs typeface="Courier New"/>
              </a:rPr>
              <a:t>: 2018,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roles</a:t>
            </a:r>
            <a:r>
              <a:rPr lang="en-US" dirty="0">
                <a:latin typeface="Courier New"/>
                <a:cs typeface="Courier New"/>
              </a:rPr>
              <a:t>: [ 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{ name: "Evelyn Abbott",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		  actor: {name: "Emily Blunt", born: 1983}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},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{ name: "Lee Abbott",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		  actor: {name: "John Krasinski", born: 1979}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}]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}</a:t>
            </a:r>
            <a:endParaRPr dirty="0">
              <a:latin typeface="Courier New"/>
              <a:cs typeface="Courier New"/>
            </a:endParaRPr>
          </a:p>
        </p:txBody>
      </p:sp>
      <p:sp>
        <p:nvSpPr>
          <p:cNvPr id="15" name="object 2">
            <a:extLst>
              <a:ext uri="{FF2B5EF4-FFF2-40B4-BE49-F238E27FC236}">
                <a16:creationId xmlns:a16="http://schemas.microsoft.com/office/drawing/2014/main" id="{0F01B7D1-B3C8-2D42-96F3-41141A5D3A6D}"/>
              </a:ext>
            </a:extLst>
          </p:cNvPr>
          <p:cNvSpPr txBox="1"/>
          <p:nvPr/>
        </p:nvSpPr>
        <p:spPr>
          <a:xfrm>
            <a:off x="1736158" y="3659412"/>
            <a:ext cx="9448780" cy="2318583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title</a:t>
            </a:r>
            <a:r>
              <a:rPr lang="en-US" dirty="0">
                <a:latin typeface="Courier New"/>
                <a:cs typeface="Courier New"/>
              </a:rPr>
              <a:t>: "A Quiet Place",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year</a:t>
            </a:r>
            <a:r>
              <a:rPr lang="en-US" dirty="0">
                <a:latin typeface="Courier New"/>
                <a:cs typeface="Courier New"/>
              </a:rPr>
              <a:t>: 2018,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7A04"/>
                </a:solidFill>
                <a:latin typeface="Courier New"/>
                <a:cs typeface="Courier New"/>
              </a:rPr>
              <a:t>roles</a:t>
            </a:r>
            <a:r>
              <a:rPr lang="en-US" dirty="0">
                <a:latin typeface="Courier New"/>
                <a:cs typeface="Courier New"/>
              </a:rPr>
              <a:t>: [ 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  { name: "Evelyn Abbott", actor: 1145125},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		  { name: "Lee Abbott", actor: 221217 }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              ]</a:t>
            </a:r>
          </a:p>
          <a:p>
            <a:pPr marL="12700">
              <a:spcBef>
                <a:spcPts val="100"/>
              </a:spcBef>
            </a:pPr>
            <a:r>
              <a:rPr lang="en-US" dirty="0">
                <a:latin typeface="Courier New"/>
                <a:cs typeface="Courier New"/>
              </a:rPr>
              <a:t>}</a:t>
            </a:r>
            <a:endParaRPr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444082271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More Sql: GROUP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ED717E4-EF97-0B47-9564-00F7957C3EA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6" y="2108472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BY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CB63904E-E6EE-774D-9F13-FB10C3AB0181}"/>
              </a:ext>
            </a:extLst>
          </p:cNvPr>
          <p:cNvSpPr txBox="1">
            <a:spLocks/>
          </p:cNvSpPr>
          <p:nvPr/>
        </p:nvSpPr>
        <p:spPr>
          <a:xfrm>
            <a:off x="786556" y="2629090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COUNT(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AS COUNT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BY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YEAR;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13E388-19D8-EF43-AC6C-DAA2596C0457}"/>
              </a:ext>
            </a:extLst>
          </p:cNvPr>
          <p:cNvSpPr/>
          <p:nvPr/>
        </p:nvSpPr>
        <p:spPr>
          <a:xfrm>
            <a:off x="931326" y="1435905"/>
            <a:ext cx="75293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Want if you want to aggregate only part of the data?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49BEC2B5-BF40-0948-A3CA-D58216629BB8}"/>
              </a:ext>
            </a:extLst>
          </p:cNvPr>
          <p:cNvSpPr txBox="1">
            <a:spLocks/>
          </p:cNvSpPr>
          <p:nvPr/>
        </p:nvSpPr>
        <p:spPr>
          <a:xfrm>
            <a:off x="786556" y="4038395"/>
            <a:ext cx="4124884" cy="127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HAVING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188B13B5-14BE-AD4E-A450-6A004DDCC2BC}"/>
              </a:ext>
            </a:extLst>
          </p:cNvPr>
          <p:cNvSpPr txBox="1">
            <a:spLocks/>
          </p:cNvSpPr>
          <p:nvPr/>
        </p:nvSpPr>
        <p:spPr>
          <a:xfrm>
            <a:off x="797846" y="4587732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MAX(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crew_size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AS MAX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spaceship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BY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HAVING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MAX(crew_size) &gt; 20;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D1BE097-1D41-6749-BF36-B5988A3DF0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528180"/>
              </p:ext>
            </p:extLst>
          </p:nvPr>
        </p:nvGraphicFramePr>
        <p:xfrm>
          <a:off x="7705200" y="2473970"/>
          <a:ext cx="1813560" cy="194594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25793">
                  <a:extLst>
                    <a:ext uri="{9D8B030D-6E8A-4147-A177-3AD203B41FA5}">
                      <a16:colId xmlns:a16="http://schemas.microsoft.com/office/drawing/2014/main" val="1959123508"/>
                    </a:ext>
                  </a:extLst>
                </a:gridCol>
                <a:gridCol w="1187767">
                  <a:extLst>
                    <a:ext uri="{9D8B030D-6E8A-4147-A177-3AD203B41FA5}">
                      <a16:colId xmlns:a16="http://schemas.microsoft.com/office/drawing/2014/main" val="7485219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year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COUNT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crew_size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652804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2040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77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9830290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2041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7203861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2042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9353140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2050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112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8865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7090645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20F637-DDF6-E049-BA45-E53C4146BF79}"/>
              </a:ext>
            </a:extLst>
          </p:cNvPr>
          <p:cNvSpPr/>
          <p:nvPr/>
        </p:nvSpPr>
        <p:spPr>
          <a:xfrm>
            <a:off x="7377829" y="4260408"/>
            <a:ext cx="3256768" cy="637269"/>
          </a:xfrm>
          <a:prstGeom prst="rect">
            <a:avLst/>
          </a:prstGeom>
          <a:solidFill>
            <a:srgbClr val="FFFFFF"/>
          </a:solidFill>
          <a:ln w="19050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F4A7FB-BE29-A34E-9F5F-3FA534EE15EC}"/>
              </a:ext>
            </a:extLst>
          </p:cNvPr>
          <p:cNvSpPr/>
          <p:nvPr/>
        </p:nvSpPr>
        <p:spPr>
          <a:xfrm>
            <a:off x="1027134" y="1640381"/>
            <a:ext cx="3056351" cy="777148"/>
          </a:xfrm>
          <a:prstGeom prst="rect">
            <a:avLst/>
          </a:prstGeom>
          <a:solidFill>
            <a:srgbClr val="FFFFFF"/>
          </a:solidFill>
          <a:ln w="19050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5" y="494905"/>
            <a:ext cx="9490329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subqueries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654849B6-0061-5340-BA9D-9874720CCF67}"/>
              </a:ext>
            </a:extLst>
          </p:cNvPr>
          <p:cNvSpPr txBox="1">
            <a:spLocks/>
          </p:cNvSpPr>
          <p:nvPr/>
        </p:nvSpPr>
        <p:spPr>
          <a:xfrm>
            <a:off x="786556" y="1739744"/>
            <a:ext cx="5721481" cy="677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SELECT AVG(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view_rate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FROM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film;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7A5B1E0C-7DFB-5C4F-BA85-76EBF4B68627}"/>
              </a:ext>
            </a:extLst>
          </p:cNvPr>
          <p:cNvSpPr txBox="1">
            <a:spLocks/>
          </p:cNvSpPr>
          <p:nvPr/>
        </p:nvSpPr>
        <p:spPr>
          <a:xfrm>
            <a:off x="786555" y="2751215"/>
            <a:ext cx="5721481" cy="3486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SELECT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film_id,</a:t>
            </a:r>
          </a:p>
          <a:p>
            <a:pPr hangingPunct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title,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view_rate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FROM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film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WHERE</a:t>
            </a:r>
          </a:p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rental_rate &gt; 2.98;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8460BC-D4C7-584E-B78C-8727C06BCEC1}"/>
              </a:ext>
            </a:extLst>
          </p:cNvPr>
          <p:cNvSpPr/>
          <p:nvPr/>
        </p:nvSpPr>
        <p:spPr>
          <a:xfrm>
            <a:off x="6004143" y="1739744"/>
            <a:ext cx="6096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	film_id,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	title,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	rental_rate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	film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	rental_rate &gt; (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  	      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 AVG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(rental_rate)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film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);</a:t>
            </a:r>
          </a:p>
        </p:txBody>
      </p:sp>
    </p:spTree>
    <p:extLst>
      <p:ext uri="{BB962C8B-B14F-4D97-AF65-F5344CB8AC3E}">
        <p14:creationId xmlns:p14="http://schemas.microsoft.com/office/powerpoint/2010/main" val="1782055379"/>
      </p:ext>
    </p:extLst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5" y="494905"/>
            <a:ext cx="9490329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views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45A414-2DC5-E543-A14C-FFFFCA231037}"/>
              </a:ext>
            </a:extLst>
          </p:cNvPr>
          <p:cNvSpPr/>
          <p:nvPr/>
        </p:nvSpPr>
        <p:spPr>
          <a:xfrm>
            <a:off x="931325" y="1435905"/>
            <a:ext cx="97659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view allows the result of a query to be accessed as if it were a table. 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E65ABED-D008-344D-87D5-4317E93F7E0F}"/>
              </a:ext>
            </a:extLst>
          </p:cNvPr>
          <p:cNvSpPr txBox="1">
            <a:spLocks/>
          </p:cNvSpPr>
          <p:nvPr/>
        </p:nvSpPr>
        <p:spPr>
          <a:xfrm>
            <a:off x="786556" y="2304223"/>
            <a:ext cx="5721481" cy="1152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CREATE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view_name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query;</a:t>
            </a:r>
          </a:p>
          <a:p>
            <a:pPr hangingPunct="1"/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*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view_name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960382"/>
      </p:ext>
    </p:ext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windows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D21B0E-A56F-7249-827C-8E83C7380D6D}"/>
              </a:ext>
            </a:extLst>
          </p:cNvPr>
          <p:cNvSpPr/>
          <p:nvPr/>
        </p:nvSpPr>
        <p:spPr>
          <a:xfrm>
            <a:off x="931325" y="1636321"/>
            <a:ext cx="9765901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GROUP BY if you want to apply an aggregate function to subsets of rows. It reduces the number of rows.</a:t>
            </a:r>
          </a:p>
          <a:p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Like aggregate functions, a window function operates on a set of rows. However, it does not reduce the number of rows returned by the query.</a:t>
            </a:r>
          </a:p>
        </p:txBody>
      </p:sp>
    </p:spTree>
    <p:extLst>
      <p:ext uri="{BB962C8B-B14F-4D97-AF65-F5344CB8AC3E}">
        <p14:creationId xmlns:p14="http://schemas.microsoft.com/office/powerpoint/2010/main" val="3848524887"/>
      </p:ext>
    </p:extLst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windows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1876D72-C2C0-1846-968E-3AE0FBA5766C}"/>
              </a:ext>
            </a:extLst>
          </p:cNvPr>
          <p:cNvSpPr txBox="1">
            <a:spLocks/>
          </p:cNvSpPr>
          <p:nvPr/>
        </p:nvSpPr>
        <p:spPr>
          <a:xfrm>
            <a:off x="931326" y="1613026"/>
            <a:ext cx="7555779" cy="3535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SELECT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product_name,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price,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group_name,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AVG (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OVER (PARTITION BY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group_name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0CC344-92FB-664D-B299-C256549D6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4232" y="1991638"/>
            <a:ext cx="4611203" cy="24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661979"/>
      </p:ext>
    </p:extLst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26" y="494905"/>
            <a:ext cx="8150043" cy="815740"/>
          </a:xfrm>
        </p:spPr>
        <p:txBody>
          <a:bodyPr>
            <a:normAutofit/>
          </a:bodyPr>
          <a:lstStyle/>
          <a:p>
            <a:r>
              <a:rPr lang="en-US" dirty="0"/>
              <a:t>Advanced Sql: windows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1876D72-C2C0-1846-968E-3AE0FBA5766C}"/>
              </a:ext>
            </a:extLst>
          </p:cNvPr>
          <p:cNvSpPr txBox="1">
            <a:spLocks/>
          </p:cNvSpPr>
          <p:nvPr/>
        </p:nvSpPr>
        <p:spPr>
          <a:xfrm>
            <a:off x="931326" y="1613026"/>
            <a:ext cx="7555779" cy="3535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SELECT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product_name,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price,</a:t>
            </a:r>
          </a:p>
          <a:p>
            <a:pPr hangingPunct="1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group_name,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ROW_NUMBER () OVER (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	     PARTITION BY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group_name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ORDER BY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	)</a:t>
            </a:r>
          </a:p>
          <a:p>
            <a:pPr hangingPunct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FROM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8B5FA0-481C-064A-B6CB-352FB7CEA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919" y="2422332"/>
            <a:ext cx="4016371" cy="228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358779"/>
      </p:ext>
    </p:extLst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7A09D1-6F05-A24E-94DE-B6A3BBF3C0F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634711" y="2798841"/>
            <a:ext cx="6525566" cy="146319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US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PostgreSQL</a:t>
            </a:r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Python application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059D7B-1B62-E447-9552-332DBAD4B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2114" y="5133528"/>
            <a:ext cx="1076325" cy="1000793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DF0E4819-CC63-E140-A284-BB296F935D09}"/>
              </a:ext>
            </a:extLst>
          </p:cNvPr>
          <p:cNvSpPr txBox="1">
            <a:spLocks/>
          </p:cNvSpPr>
          <p:nvPr/>
        </p:nvSpPr>
        <p:spPr>
          <a:xfrm>
            <a:off x="9667443" y="5309734"/>
            <a:ext cx="885070" cy="731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AB251F-C386-3649-AF6E-022157EB5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2513" y="5162055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078904"/>
      </p:ext>
    </p:extLst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endParaRPr lang="en-US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25E8451C-2992-2443-822F-C70150C05449}"/>
              </a:ext>
            </a:extLst>
          </p:cNvPr>
          <p:cNvSpPr txBox="1">
            <a:spLocks/>
          </p:cNvSpPr>
          <p:nvPr/>
        </p:nvSpPr>
        <p:spPr>
          <a:xfrm>
            <a:off x="905617" y="1851404"/>
            <a:ext cx="10055893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Native Python driver for PostgreSQL</a:t>
            </a:r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Documentation: </a:t>
            </a:r>
            <a:r>
              <a:rPr lang="en-US" dirty="0">
                <a:hlinkClick r:id="rId2"/>
              </a:rPr>
              <a:t>http://initd.org/psycopg/docs/ </a:t>
            </a:r>
            <a:endParaRPr lang="en-US" dirty="0"/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 repo: </a:t>
            </a:r>
            <a:r>
              <a:rPr lang="en-US" dirty="0">
                <a:hlinkClick r:id="rId3"/>
              </a:rPr>
              <a:t>https://github.com/psycopg/psycopg2</a:t>
            </a:r>
            <a:endParaRPr lang="en-US" dirty="0"/>
          </a:p>
          <a:p>
            <a:pPr marL="342900" indent="-342900" hangingPunct="1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Nice tutorial: </a:t>
            </a:r>
            <a:r>
              <a:rPr lang="en-US" dirty="0">
                <a:hlinkClick r:id="rId4"/>
              </a:rPr>
              <a:t>https://pynative.com/python-postgresql-tutorial/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547847"/>
      </p:ext>
    </p:extLst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r>
              <a:rPr lang="en-US" dirty="0"/>
              <a:t>: connection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275A2C-033C-1D43-80B9-00B2CD58256C}"/>
              </a:ext>
            </a:extLst>
          </p:cNvPr>
          <p:cNvSpPr/>
          <p:nvPr/>
        </p:nvSpPr>
        <p:spPr>
          <a:xfrm>
            <a:off x="905617" y="154475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3FEFD8-6148-8C4C-82E1-7DB215E510F5}"/>
              </a:ext>
            </a:extLst>
          </p:cNvPr>
          <p:cNvSpPr/>
          <p:nvPr/>
        </p:nvSpPr>
        <p:spPr>
          <a:xfrm>
            <a:off x="5764871" y="4320142"/>
            <a:ext cx="29201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 cursor object </a:t>
            </a:r>
            <a:b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execute queries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81533E-1900-A148-BAE2-BD3E0A47F1F4}"/>
              </a:ext>
            </a:extLst>
          </p:cNvPr>
          <p:cNvSpPr/>
          <p:nvPr/>
        </p:nvSpPr>
        <p:spPr>
          <a:xfrm>
            <a:off x="5764871" y="2674470"/>
            <a:ext cx="2155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connection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F4947ECA-0B14-8746-A54C-C52B56DA3606}"/>
              </a:ext>
            </a:extLst>
          </p:cNvPr>
          <p:cNvSpPr/>
          <p:nvPr/>
        </p:nvSpPr>
        <p:spPr>
          <a:xfrm>
            <a:off x="5313041" y="2295043"/>
            <a:ext cx="404002" cy="1097408"/>
          </a:xfrm>
          <a:prstGeom prst="rightBrace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DEDAC0-AE21-BB43-855B-59DD31D9F385}"/>
              </a:ext>
            </a:extLst>
          </p:cNvPr>
          <p:cNvSpPr/>
          <p:nvPr/>
        </p:nvSpPr>
        <p:spPr>
          <a:xfrm>
            <a:off x="395082" y="1449458"/>
            <a:ext cx="511996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connection = psycopg2.connect(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"sysadmin"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”jgrij8953@#29"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"127.0.0.1"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"5432"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1600" dirty="0">
                <a:solidFill>
                  <a:srgbClr val="AA49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postgres_db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cursor =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connection.cursor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Print PostgreSQL version</a:t>
            </a:r>
            <a:b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cursor.execute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"SELECT version();"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record =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cursor.fetchone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print(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"You are connected to - 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record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\n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9864A7E2-583E-C843-9148-8C0AC67BBA41}"/>
              </a:ext>
            </a:extLst>
          </p:cNvPr>
          <p:cNvSpPr/>
          <p:nvPr/>
        </p:nvSpPr>
        <p:spPr>
          <a:xfrm>
            <a:off x="5313041" y="3971394"/>
            <a:ext cx="404002" cy="1220716"/>
          </a:xfrm>
          <a:prstGeom prst="rightBrace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5395883"/>
      </p:ext>
    </p:extLst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r>
              <a:rPr lang="en-US" dirty="0"/>
              <a:t>: connection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275A2C-033C-1D43-80B9-00B2CD58256C}"/>
              </a:ext>
            </a:extLst>
          </p:cNvPr>
          <p:cNvSpPr/>
          <p:nvPr/>
        </p:nvSpPr>
        <p:spPr>
          <a:xfrm>
            <a:off x="905617" y="154475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89F4DB5-A65F-574B-8E0E-6561DCBEBCE1}"/>
              </a:ext>
            </a:extLst>
          </p:cNvPr>
          <p:cNvSpPr/>
          <p:nvPr/>
        </p:nvSpPr>
        <p:spPr>
          <a:xfrm>
            <a:off x="6179508" y="2633234"/>
            <a:ext cx="21550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catch exceptions and close the connection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2DE300A0-B8CD-AD42-A9F1-E020EDBD016E}"/>
              </a:ext>
            </a:extLst>
          </p:cNvPr>
          <p:cNvSpPr/>
          <p:nvPr/>
        </p:nvSpPr>
        <p:spPr>
          <a:xfrm>
            <a:off x="5775506" y="1919619"/>
            <a:ext cx="404002" cy="1950451"/>
          </a:xfrm>
          <a:prstGeom prst="rightBrace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EBB0F4-EC44-A048-8110-9957A8DD6D6F}"/>
              </a:ext>
            </a:extLst>
          </p:cNvPr>
          <p:cNvSpPr/>
          <p:nvPr/>
        </p:nvSpPr>
        <p:spPr>
          <a:xfrm>
            <a:off x="516150" y="1821754"/>
            <a:ext cx="627526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(Exception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psycopg2.Error)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error :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print(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"Error while connecting to PostgreSQL"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error)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finally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Closing database connection.</a:t>
            </a:r>
            <a:b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(connection):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cursor.close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connection.close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  print(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"PostgreSQL connection is closed"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3296005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ECC3F73-4CD9-9343-B8B3-5CD47DF904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01175"/>
              </p:ext>
            </p:extLst>
          </p:nvPr>
        </p:nvGraphicFramePr>
        <p:xfrm>
          <a:off x="5561551" y="3370813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born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221217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John Krasinski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1979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1145125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Emily Blunt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1983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313DE73-4915-D84E-9A8B-507EA9E718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156412"/>
              </p:ext>
            </p:extLst>
          </p:nvPr>
        </p:nvGraphicFramePr>
        <p:xfrm>
          <a:off x="7290147" y="2999973"/>
          <a:ext cx="241752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752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Actor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82E661B-96C9-CC4F-A6A1-407DADA62D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9938327"/>
              </p:ext>
            </p:extLst>
          </p:nvPr>
        </p:nvGraphicFramePr>
        <p:xfrm>
          <a:off x="2597058" y="1095247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movie_id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actor_id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391876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1145125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Evelyn Abbott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391876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221217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Lee Abbott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E2BB205-5D5F-DC43-8D6C-C7AC72D5C2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832558"/>
              </p:ext>
            </p:extLst>
          </p:nvPr>
        </p:nvGraphicFramePr>
        <p:xfrm>
          <a:off x="4325654" y="724407"/>
          <a:ext cx="241752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752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Role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0664EB7-E370-4A4B-A93A-2D33185E30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0587599"/>
              </p:ext>
            </p:extLst>
          </p:nvPr>
        </p:nvGraphicFramePr>
        <p:xfrm>
          <a:off x="394565" y="3375163"/>
          <a:ext cx="3974928" cy="66174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391876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 Quiet Place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26E64D5-EBB8-6C40-ACDC-6A23E927C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8903167"/>
              </p:ext>
            </p:extLst>
          </p:nvPr>
        </p:nvGraphicFramePr>
        <p:xfrm>
          <a:off x="1133607" y="3004323"/>
          <a:ext cx="241752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752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Movie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7376096"/>
      </p:ext>
    </p:extLst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Psycopg2</a:t>
            </a:r>
            <a:r>
              <a:rPr lang="en-US" dirty="0"/>
              <a:t>: BASIC CRUD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25E8451C-2992-2443-822F-C70150C05449}"/>
              </a:ext>
            </a:extLst>
          </p:cNvPr>
          <p:cNvSpPr txBox="1">
            <a:spLocks/>
          </p:cNvSpPr>
          <p:nvPr/>
        </p:nvSpPr>
        <p:spPr>
          <a:xfrm>
            <a:off x="905617" y="1851404"/>
            <a:ext cx="10055893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45248B-EE4E-B74A-9054-3017EF4C9A5D}"/>
              </a:ext>
            </a:extLst>
          </p:cNvPr>
          <p:cNvSpPr/>
          <p:nvPr/>
        </p:nvSpPr>
        <p:spPr>
          <a:xfrm>
            <a:off x="579699" y="1706460"/>
            <a:ext cx="633959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create_table_query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'''CREATE TABLE mobile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(</a:t>
            </a:r>
            <a:r>
              <a:rPr lang="en-US" sz="1600" dirty="0">
                <a:solidFill>
                  <a:srgbClr val="9876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PRIMARY KEY     NOT NULL,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1600" dirty="0">
                <a:solidFill>
                  <a:srgbClr val="9876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         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NOT NULL,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1600" dirty="0">
                <a:solidFill>
                  <a:srgbClr val="9876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         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); '''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cursor.execute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create_table_query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connection.commit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print(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"Table created successfully in PostgreSQL 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C57D6-E67D-D048-965F-B985355B3D7A}"/>
              </a:ext>
            </a:extLst>
          </p:cNvPr>
          <p:cNvSpPr/>
          <p:nvPr/>
        </p:nvSpPr>
        <p:spPr>
          <a:xfrm>
            <a:off x="600718" y="4008532"/>
            <a:ext cx="976248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insert_query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"""INSERT INTO mobile (ID, MODEL, PRICE) VALUES (%</a:t>
            </a:r>
            <a:r>
              <a:rPr lang="en-US" sz="1600" dirty="0" err="1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s,%s,%s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)"""</a:t>
            </a:r>
            <a:b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record_to_insert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= (</a:t>
            </a:r>
            <a:r>
              <a:rPr lang="en-US" sz="1600" dirty="0">
                <a:solidFill>
                  <a:srgbClr val="6897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'One Plus 6'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solidFill>
                  <a:srgbClr val="6897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950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cursor.execute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insert_query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record_to_insert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connection.commit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count =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cursor.rowcount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print (count</a:t>
            </a:r>
            <a:r>
              <a:rPr lang="en-US" sz="1600" dirty="0">
                <a:solidFill>
                  <a:srgbClr val="CC78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>
                <a:solidFill>
                  <a:srgbClr val="6A87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"Record inserted successfully into mobile table"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6690061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7A09D1-6F05-A24E-94DE-B6A3BBF3C0F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2763250" y="2697404"/>
            <a:ext cx="6525566" cy="146319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Let’s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create our first </a:t>
            </a:r>
            <a:r>
              <a:rPr lang="en-US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PostgreSQL</a:t>
            </a:r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application! 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F6E3681-E9B3-834B-9113-026D89A2A845}"/>
              </a:ext>
            </a:extLst>
          </p:cNvPr>
          <p:cNvSpPr txBox="1">
            <a:spLocks/>
          </p:cNvSpPr>
          <p:nvPr/>
        </p:nvSpPr>
        <p:spPr>
          <a:xfrm>
            <a:off x="2042994" y="4270340"/>
            <a:ext cx="8106012" cy="1260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92500"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Go to:</a:t>
            </a:r>
          </a:p>
          <a:p>
            <a:pPr algn="ctr" hangingPunct="1"/>
            <a:r>
              <a:rPr lang="en-US" sz="2800">
                <a:hlinkClick r:id="rId2"/>
              </a:rPr>
              <a:t>https://github.com/Dzvezdana/introduction-to-postgresql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362598-8885-B049-B14F-3984F7452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7883" y="5236150"/>
            <a:ext cx="995432" cy="10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59337"/>
      </p:ext>
    </p:extLst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Interested to learn more?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25E8451C-2992-2443-822F-C70150C05449}"/>
              </a:ext>
            </a:extLst>
          </p:cNvPr>
          <p:cNvSpPr txBox="1">
            <a:spLocks/>
          </p:cNvSpPr>
          <p:nvPr/>
        </p:nvSpPr>
        <p:spPr>
          <a:xfrm>
            <a:off x="905617" y="1851404"/>
            <a:ext cx="10055893" cy="290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 hangingPunct="1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04023F-80FA-D44E-BC59-9572D6612EC5}"/>
              </a:ext>
            </a:extLst>
          </p:cNvPr>
          <p:cNvSpPr/>
          <p:nvPr/>
        </p:nvSpPr>
        <p:spPr>
          <a:xfrm>
            <a:off x="711198" y="3604078"/>
            <a:ext cx="923431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https://www.postgresql.org/docs/10/tutorial-inheritance.html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https://www.postgresql.org/docs/9.1/sql-createfunction.html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https://towardsdatascience.com/5-mistakes-when-writing-sql-queries-b34ce31fcbe4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https://medium.com/timescale/why-sql-beating-nosql-what-this-means-for-future-of-data-time-series-database-348b777b847a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https://towardsdatascience.com/sql-cheat-sheet-for-interviews-6e5981fa797b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334CC7-3B23-204A-ABC5-C2CB3C2801FC}"/>
              </a:ext>
            </a:extLst>
          </p:cNvPr>
          <p:cNvSpPr/>
          <p:nvPr/>
        </p:nvSpPr>
        <p:spPr>
          <a:xfrm>
            <a:off x="711198" y="1651714"/>
            <a:ext cx="923431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Some things that are important, but we didn’t cover: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-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Inheritance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5" indent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-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Functions</a:t>
            </a:r>
          </a:p>
          <a:p>
            <a:pPr lvl="5" indent="0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Query optimization</a:t>
            </a:r>
          </a:p>
          <a:p>
            <a:pPr lvl="5" indent="0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Database modeling	 </a:t>
            </a:r>
          </a:p>
          <a:p>
            <a:pPr lvl="5" indent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-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Cap Theorem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98D05-7215-FD43-A6F6-CDD942AA25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81309" y="1504562"/>
            <a:ext cx="1880201" cy="288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231024"/>
      </p:ext>
    </p:extLst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6B3B79-14BF-4FAA-8939-8CE41BC452B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797845" y="1870478"/>
            <a:ext cx="10140559" cy="415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Relational Database Management Systems are responsible for managing the safe storage of data.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(people or applications) input data into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(relations) in the database or retrieve data from it.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Each table is a named collection of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rows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Each row of a given table has the same set of named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columns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and each column has a specific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type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5" y="614715"/>
            <a:ext cx="9448781" cy="815740"/>
          </a:xfrm>
        </p:spPr>
        <p:txBody>
          <a:bodyPr>
            <a:normAutofit/>
          </a:bodyPr>
          <a:lstStyle/>
          <a:p>
            <a:r>
              <a:rPr lang="en-US" dirty="0"/>
              <a:t>What’s RDBMS?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FD7AB87-5F01-B742-ADB0-C6287BDAFB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473089"/>
              </p:ext>
            </p:extLst>
          </p:nvPr>
        </p:nvGraphicFramePr>
        <p:xfrm>
          <a:off x="5561551" y="5374973"/>
          <a:ext cx="5962392" cy="10186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87464">
                  <a:extLst>
                    <a:ext uri="{9D8B030D-6E8A-4147-A177-3AD203B41FA5}">
                      <a16:colId xmlns:a16="http://schemas.microsoft.com/office/drawing/2014/main" val="242587279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62487413"/>
                    </a:ext>
                  </a:extLst>
                </a:gridCol>
                <a:gridCol w="1987464">
                  <a:extLst>
                    <a:ext uri="{9D8B030D-6E8A-4147-A177-3AD203B41FA5}">
                      <a16:colId xmlns:a16="http://schemas.microsoft.com/office/drawing/2014/main" val="4027162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born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84815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221217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John Krasinski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1979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977216"/>
                  </a:ext>
                </a:extLst>
              </a:tr>
              <a:tr h="35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1145125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Emily Blunt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1983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41083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F5257E9-66EB-984E-B85F-5DE90A519B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162804"/>
              </p:ext>
            </p:extLst>
          </p:nvPr>
        </p:nvGraphicFramePr>
        <p:xfrm>
          <a:off x="7290147" y="5004133"/>
          <a:ext cx="2417524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7524">
                  <a:extLst>
                    <a:ext uri="{9D8B030D-6E8A-4147-A177-3AD203B41FA5}">
                      <a16:colId xmlns:a16="http://schemas.microsoft.com/office/drawing/2014/main" val="1062985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Actor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71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895923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B50EC6-1BED-D041-A2CA-CAB570470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975" y="324073"/>
            <a:ext cx="6287911" cy="815740"/>
          </a:xfrm>
        </p:spPr>
        <p:txBody>
          <a:bodyPr>
            <a:normAutofit/>
          </a:bodyPr>
          <a:lstStyle/>
          <a:p>
            <a:r>
              <a:rPr lang="en-US" dirty="0"/>
              <a:t>RDBMS Structure</a:t>
            </a: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9FFE20C2-CE87-994B-8149-946CA8F396C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281027" y="1447811"/>
            <a:ext cx="3591434" cy="5079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9FDB188B-04EC-794B-BE5A-D09D79687ABE}"/>
              </a:ext>
            </a:extLst>
          </p:cNvPr>
          <p:cNvSpPr txBox="1">
            <a:spLocks/>
          </p:cNvSpPr>
          <p:nvPr/>
        </p:nvSpPr>
        <p:spPr>
          <a:xfrm>
            <a:off x="4281027" y="2102979"/>
            <a:ext cx="3591434" cy="507974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Fields (Columns)</a:t>
            </a: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98C3AC26-F921-0E46-8D43-27C66717BAA0}"/>
              </a:ext>
            </a:extLst>
          </p:cNvPr>
          <p:cNvSpPr txBox="1">
            <a:spLocks/>
          </p:cNvSpPr>
          <p:nvPr/>
        </p:nvSpPr>
        <p:spPr>
          <a:xfrm>
            <a:off x="4281027" y="2758147"/>
            <a:ext cx="3591434" cy="50797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Records (Rows)</a:t>
            </a:r>
          </a:p>
        </p:txBody>
      </p:sp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45DF58A1-51C5-F148-A2D1-4F2C0D777A40}"/>
              </a:ext>
            </a:extLst>
          </p:cNvPr>
          <p:cNvSpPr txBox="1">
            <a:spLocks/>
          </p:cNvSpPr>
          <p:nvPr/>
        </p:nvSpPr>
        <p:spPr>
          <a:xfrm>
            <a:off x="4281027" y="3710077"/>
            <a:ext cx="3591434" cy="5079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 anchor="t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1pPr>
            <a:lvl2pPr marL="647700" marR="0" indent="-1905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2pPr>
            <a:lvl3pPr marL="11430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3pPr>
            <a:lvl4pPr marL="16256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4pPr>
            <a:lvl5pPr marL="2082800" marR="0" indent="-2540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5pPr>
            <a:lvl6pPr marL="24638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6pPr>
            <a:lvl7pPr marL="29210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7pPr>
            <a:lvl8pPr marL="33782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8pPr>
            <a:lvl9pPr marL="3835400" marR="0" indent="-1778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algn="ctr" hangingPunct="1"/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C82035F3-62F3-2D45-9DBD-AA590FB6C195}"/>
              </a:ext>
            </a:extLst>
          </p:cNvPr>
          <p:cNvCxnSpPr>
            <a:stCxn id="13" idx="1"/>
            <a:endCxn id="19" idx="1"/>
          </p:cNvCxnSpPr>
          <p:nvPr/>
        </p:nvCxnSpPr>
        <p:spPr>
          <a:xfrm rot="10800000" flipV="1">
            <a:off x="4281027" y="1701798"/>
            <a:ext cx="12700" cy="2262266"/>
          </a:xfrm>
          <a:prstGeom prst="bentConnector3">
            <a:avLst>
              <a:gd name="adj1" fmla="val 5000000"/>
            </a:avLst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E557F7B-37A3-084E-8098-954DD9ADD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684029"/>
              </p:ext>
            </p:extLst>
          </p:nvPr>
        </p:nvGraphicFramePr>
        <p:xfrm>
          <a:off x="2063543" y="4229340"/>
          <a:ext cx="8128000" cy="16306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5679173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309812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4478896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14862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Price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524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Brita Water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10.99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Durable, 1 liter bottle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913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Pen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5.25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Sakura 6-Piece Black Collection Pen Set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13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…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...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05040"/>
                  </a:ext>
                </a:extLst>
              </a:tr>
            </a:tbl>
          </a:graphicData>
        </a:graphic>
      </p:graphicFrame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45B896DF-4E95-1E42-BE1D-8F8A129E2C22}"/>
              </a:ext>
            </a:extLst>
          </p:cNvPr>
          <p:cNvCxnSpPr>
            <a:stCxn id="17" idx="3"/>
          </p:cNvCxnSpPr>
          <p:nvPr/>
        </p:nvCxnSpPr>
        <p:spPr>
          <a:xfrm>
            <a:off x="7872461" y="3012134"/>
            <a:ext cx="2319082" cy="1796933"/>
          </a:xfrm>
          <a:prstGeom prst="bentConnector3">
            <a:avLst>
              <a:gd name="adj1" fmla="val 133240"/>
            </a:avLst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724C4BED-231B-F448-B8A4-5283C2AF9E56}"/>
              </a:ext>
            </a:extLst>
          </p:cNvPr>
          <p:cNvCxnSpPr>
            <a:stCxn id="17" idx="3"/>
          </p:cNvCxnSpPr>
          <p:nvPr/>
        </p:nvCxnSpPr>
        <p:spPr>
          <a:xfrm>
            <a:off x="7872461" y="3012134"/>
            <a:ext cx="2319082" cy="2192044"/>
          </a:xfrm>
          <a:prstGeom prst="bentConnector3">
            <a:avLst>
              <a:gd name="adj1" fmla="val 133240"/>
            </a:avLst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251119B5-6C3B-A84B-9D0D-DE7F0809DF28}"/>
              </a:ext>
            </a:extLst>
          </p:cNvPr>
          <p:cNvCxnSpPr/>
          <p:nvPr/>
        </p:nvCxnSpPr>
        <p:spPr>
          <a:xfrm rot="10800000" flipV="1">
            <a:off x="10190306" y="4965657"/>
            <a:ext cx="790225" cy="712653"/>
          </a:xfrm>
          <a:prstGeom prst="bentConnector3">
            <a:avLst>
              <a:gd name="adj1" fmla="val 2857"/>
            </a:avLst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CA4C4E1B-D0DF-0041-828D-B74BE5616302}"/>
              </a:ext>
            </a:extLst>
          </p:cNvPr>
          <p:cNvCxnSpPr>
            <a:stCxn id="15" idx="1"/>
          </p:cNvCxnSpPr>
          <p:nvPr/>
        </p:nvCxnSpPr>
        <p:spPr>
          <a:xfrm rot="10800000" flipV="1">
            <a:off x="2063543" y="2356965"/>
            <a:ext cx="2217484" cy="2045701"/>
          </a:xfrm>
          <a:prstGeom prst="bentConnector3">
            <a:avLst>
              <a:gd name="adj1" fmla="val 130436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99348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LINKIT">
  <a:themeElements>
    <a:clrScheme name="LINKI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5C29E"/>
      </a:accent1>
      <a:accent2>
        <a:srgbClr val="3F91C3"/>
      </a:accent2>
      <a:accent3>
        <a:srgbClr val="24BADE"/>
      </a:accent3>
      <a:accent4>
        <a:srgbClr val="53BCB5"/>
      </a:accent4>
      <a:accent5>
        <a:srgbClr val="3C87B6"/>
      </a:accent5>
      <a:accent6>
        <a:srgbClr val="0FADCE"/>
      </a:accent6>
      <a:hlink>
        <a:srgbClr val="0000FF"/>
      </a:hlink>
      <a:folHlink>
        <a:srgbClr val="FF00FF"/>
      </a:folHlink>
    </a:clrScheme>
    <a:fontScheme name="LINKI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LINKI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INKIT">
  <a:themeElements>
    <a:clrScheme name="LINKI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5C29E"/>
      </a:accent1>
      <a:accent2>
        <a:srgbClr val="3F91C3"/>
      </a:accent2>
      <a:accent3>
        <a:srgbClr val="24BADE"/>
      </a:accent3>
      <a:accent4>
        <a:srgbClr val="53BCB5"/>
      </a:accent4>
      <a:accent5>
        <a:srgbClr val="3C87B6"/>
      </a:accent5>
      <a:accent6>
        <a:srgbClr val="0FADCE"/>
      </a:accent6>
      <a:hlink>
        <a:srgbClr val="0000FF"/>
      </a:hlink>
      <a:folHlink>
        <a:srgbClr val="FF00FF"/>
      </a:folHlink>
    </a:clrScheme>
    <a:fontScheme name="LINKI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LINKI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8037</TotalTime>
  <Words>3586</Words>
  <Application>Microsoft Macintosh PowerPoint</Application>
  <PresentationFormat>Widescreen</PresentationFormat>
  <Paragraphs>879</Paragraphs>
  <Slides>73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9" baseType="lpstr">
      <vt:lpstr>Arial</vt:lpstr>
      <vt:lpstr>Calibri</vt:lpstr>
      <vt:lpstr>Constantia</vt:lpstr>
      <vt:lpstr>Corbel</vt:lpstr>
      <vt:lpstr>Courier New</vt:lpstr>
      <vt:lpstr>LINKIT</vt:lpstr>
      <vt:lpstr>PowerPoint Presentation</vt:lpstr>
      <vt:lpstr>Outline</vt:lpstr>
      <vt:lpstr>data</vt:lpstr>
      <vt:lpstr>What’s a database?</vt:lpstr>
      <vt:lpstr>What’s a database?</vt:lpstr>
      <vt:lpstr>PowerPoint Presentation</vt:lpstr>
      <vt:lpstr>PowerPoint Presentation</vt:lpstr>
      <vt:lpstr>What’s RDBMS?</vt:lpstr>
      <vt:lpstr>RDBMS Structure</vt:lpstr>
      <vt:lpstr>RDBMS Structure</vt:lpstr>
      <vt:lpstr>RDBMS Structure</vt:lpstr>
      <vt:lpstr>What’s RDBMS?</vt:lpstr>
      <vt:lpstr>What’s RDBMS?</vt:lpstr>
      <vt:lpstr>Popular RDBMS</vt:lpstr>
      <vt:lpstr>Popular RDBMS</vt:lpstr>
      <vt:lpstr>Postgresql</vt:lpstr>
      <vt:lpstr>What’s postgresql*?</vt:lpstr>
      <vt:lpstr>What’s postgresql?</vt:lpstr>
      <vt:lpstr>Why Postgresql is great?</vt:lpstr>
      <vt:lpstr>Use it when</vt:lpstr>
      <vt:lpstr>PowerPoint Presentation</vt:lpstr>
      <vt:lpstr>Not great when </vt:lpstr>
      <vt:lpstr>PowerPoint Presentation</vt:lpstr>
      <vt:lpstr>PowerPoint Presentation</vt:lpstr>
      <vt:lpstr>SQL</vt:lpstr>
      <vt:lpstr>Let’s make a table</vt:lpstr>
      <vt:lpstr>Data types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CRUD</vt:lpstr>
      <vt:lpstr>Concepts: Relations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Concepts: keys</vt:lpstr>
      <vt:lpstr>Concepts: keys</vt:lpstr>
      <vt:lpstr>Concepts: keys</vt:lpstr>
      <vt:lpstr>Concepts: keys</vt:lpstr>
      <vt:lpstr>Concepts: Joins</vt:lpstr>
      <vt:lpstr>Concepts: Inner Join</vt:lpstr>
      <vt:lpstr>Concepts: Inner Join</vt:lpstr>
      <vt:lpstr>Concepts: Left Join</vt:lpstr>
      <vt:lpstr>Concepts: Left Joins</vt:lpstr>
      <vt:lpstr>Concepts: Right Joins</vt:lpstr>
      <vt:lpstr>Concepts: right Join</vt:lpstr>
      <vt:lpstr>Concepts: outer Join</vt:lpstr>
      <vt:lpstr>Concepts: outer Join</vt:lpstr>
      <vt:lpstr>More Sql</vt:lpstr>
      <vt:lpstr>More Sql: database management</vt:lpstr>
      <vt:lpstr>More Sql: Aggregation</vt:lpstr>
      <vt:lpstr>More Sql: GROUP</vt:lpstr>
      <vt:lpstr>Advanced Sql: subqueries</vt:lpstr>
      <vt:lpstr>Advanced Sql: views</vt:lpstr>
      <vt:lpstr>Advanced Sql: windows</vt:lpstr>
      <vt:lpstr>Advanced Sql: windows</vt:lpstr>
      <vt:lpstr>Advanced Sql: windows</vt:lpstr>
      <vt:lpstr>PowerPoint Presentation</vt:lpstr>
      <vt:lpstr>Psycopg2</vt:lpstr>
      <vt:lpstr>Psycopg2: connection</vt:lpstr>
      <vt:lpstr>Psycopg2: connection</vt:lpstr>
      <vt:lpstr>Psycopg2: BASIC CRUD</vt:lpstr>
      <vt:lpstr>PowerPoint Presentation</vt:lpstr>
      <vt:lpstr>Interested to learn more?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 </dc:title>
  <cp:lastModifiedBy>Dzvezdana Arsovska</cp:lastModifiedBy>
  <cp:revision>173</cp:revision>
  <dcterms:modified xsi:type="dcterms:W3CDTF">2020-01-23T11:49:08Z</dcterms:modified>
</cp:coreProperties>
</file>

<file path=docProps/thumbnail.jpeg>
</file>